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ink/ink1.xml" ContentType="application/inkml+xml"/>
  <Override PartName="/ppt/ink/ink2.xml" ContentType="application/inkml+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85" r:id="rId3"/>
    <p:sldId id="268" r:id="rId4"/>
    <p:sldId id="390" r:id="rId5"/>
    <p:sldId id="388" r:id="rId6"/>
    <p:sldId id="391" r:id="rId7"/>
    <p:sldId id="396" r:id="rId8"/>
    <p:sldId id="402" r:id="rId9"/>
    <p:sldId id="367" r:id="rId10"/>
    <p:sldId id="363" r:id="rId11"/>
    <p:sldId id="383" r:id="rId12"/>
    <p:sldId id="330" r:id="rId13"/>
    <p:sldId id="401" r:id="rId14"/>
    <p:sldId id="392" r:id="rId15"/>
    <p:sldId id="393" r:id="rId16"/>
    <p:sldId id="386" r:id="rId17"/>
    <p:sldId id="397" r:id="rId18"/>
    <p:sldId id="398" r:id="rId19"/>
    <p:sldId id="399" r:id="rId20"/>
    <p:sldId id="400" r:id="rId21"/>
    <p:sldId id="328" r:id="rId22"/>
    <p:sldId id="324" r:id="rId23"/>
    <p:sldId id="325" r:id="rId24"/>
    <p:sldId id="3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82398-2FDC-4A18-8A18-D0C066D87639}" v="2" dt="2024-04-02T16:53:04.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768" autoAdjust="0"/>
  </p:normalViewPr>
  <p:slideViewPr>
    <p:cSldViewPr snapToGrid="0">
      <p:cViewPr varScale="1">
        <p:scale>
          <a:sx n="58" d="100"/>
          <a:sy n="58" d="100"/>
        </p:scale>
        <p:origin x="9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'Non-crosstabFrequency Table'!$B$31:$B$37</c:f>
              <c:strCache>
                <c:ptCount val="7"/>
                <c:pt idx="0">
                  <c:v>Grade 8 - 12</c:v>
                </c:pt>
                <c:pt idx="1">
                  <c:v>Grade 1- 7</c:v>
                </c:pt>
                <c:pt idx="2">
                  <c:v>Post-matric qualification</c:v>
                </c:pt>
                <c:pt idx="3">
                  <c:v>No formal education</c:v>
                </c:pt>
                <c:pt idx="4">
                  <c:v>Grade 12/NSC</c:v>
                </c:pt>
                <c:pt idx="5">
                  <c:v>Secondary education</c:v>
                </c:pt>
                <c:pt idx="6">
                  <c:v>Primary education</c:v>
                </c:pt>
              </c:strCache>
            </c:strRef>
          </c:cat>
          <c:val>
            <c:numRef>
              <c:f>'Non-crosstabFrequency Table'!$D$31:$D$37</c:f>
              <c:numCache>
                <c:formatCode>0.0%</c:formatCode>
                <c:ptCount val="7"/>
                <c:pt idx="0">
                  <c:v>0.45132743362831856</c:v>
                </c:pt>
                <c:pt idx="1">
                  <c:v>0.26548672566371684</c:v>
                </c:pt>
                <c:pt idx="2">
                  <c:v>0.13274336283185842</c:v>
                </c:pt>
                <c:pt idx="3">
                  <c:v>0.11504424778761062</c:v>
                </c:pt>
                <c:pt idx="4">
                  <c:v>1.7699115044247787E-2</c:v>
                </c:pt>
                <c:pt idx="5">
                  <c:v>1.3274336283185841E-2</c:v>
                </c:pt>
                <c:pt idx="6">
                  <c:v>4.4247787610619468E-3</c:v>
                </c:pt>
              </c:numCache>
            </c:numRef>
          </c:val>
          <c:extLst>
            <c:ext xmlns:c16="http://schemas.microsoft.com/office/drawing/2014/chart" uri="{C3380CC4-5D6E-409C-BE32-E72D297353CC}">
              <c16:uniqueId val="{00000000-D79D-4612-B504-81A15CAF0EFC}"/>
            </c:ext>
          </c:extLst>
        </c:ser>
        <c:dLbls>
          <c:showLegendKey val="0"/>
          <c:showVal val="0"/>
          <c:showCatName val="0"/>
          <c:showSerName val="0"/>
          <c:showPercent val="0"/>
          <c:showBubbleSize val="0"/>
        </c:dLbls>
        <c:gapWidth val="150"/>
        <c:shape val="box"/>
        <c:axId val="1284183391"/>
        <c:axId val="1284181471"/>
        <c:axId val="0"/>
      </c:bar3DChart>
      <c:catAx>
        <c:axId val="12841833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cap="none" spc="0" normalizeH="0" baseline="0">
                <a:solidFill>
                  <a:sysClr val="windowText" lastClr="000000"/>
                </a:solidFill>
                <a:latin typeface="+mn-lt"/>
                <a:ea typeface="+mn-ea"/>
                <a:cs typeface="+mn-cs"/>
              </a:defRPr>
            </a:pPr>
            <a:endParaRPr lang="en-US"/>
          </a:p>
        </c:txPr>
        <c:crossAx val="1284181471"/>
        <c:crosses val="autoZero"/>
        <c:auto val="1"/>
        <c:lblAlgn val="ctr"/>
        <c:lblOffset val="100"/>
        <c:noMultiLvlLbl val="0"/>
      </c:catAx>
      <c:valAx>
        <c:axId val="128418147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8418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400">
          <a:solidFill>
            <a:sysClr val="windowText" lastClr="000000"/>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dirty="0"/>
              <a:t>JOCKEY AGE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1"/>
          <c:order val="1"/>
          <c:spPr>
            <a:solidFill>
              <a:schemeClr val="accent1">
                <a:tint val="77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'Jockey Charts'!$A$16:$A$21</c:f>
              <c:strCache>
                <c:ptCount val="6"/>
                <c:pt idx="0">
                  <c:v>10 - 15 Yrs</c:v>
                </c:pt>
                <c:pt idx="1">
                  <c:v>16 - 20 Yrs</c:v>
                </c:pt>
                <c:pt idx="2">
                  <c:v>21 - 25 Yrs</c:v>
                </c:pt>
                <c:pt idx="3">
                  <c:v>26 - 30 Yrs</c:v>
                </c:pt>
                <c:pt idx="4">
                  <c:v>31 - 35 Yrs</c:v>
                </c:pt>
                <c:pt idx="5">
                  <c:v>Above 35Yrs</c:v>
                </c:pt>
              </c:strCache>
              <c:extLst/>
            </c:strRef>
          </c:cat>
          <c:val>
            <c:numRef>
              <c:f>'Jockey Charts'!$C$16:$C$21</c:f>
              <c:numCache>
                <c:formatCode>0%</c:formatCode>
                <c:ptCount val="6"/>
                <c:pt idx="0">
                  <c:v>0.23300970873786409</c:v>
                </c:pt>
                <c:pt idx="1">
                  <c:v>0.28155339805825241</c:v>
                </c:pt>
                <c:pt idx="2">
                  <c:v>0.17475728155339806</c:v>
                </c:pt>
                <c:pt idx="3">
                  <c:v>0.1553398058252427</c:v>
                </c:pt>
                <c:pt idx="4">
                  <c:v>6.7961165048543687E-2</c:v>
                </c:pt>
                <c:pt idx="5">
                  <c:v>8.7378640776699032E-2</c:v>
                </c:pt>
              </c:numCache>
              <c:extLst/>
            </c:numRef>
          </c:val>
          <c:extLst>
            <c:ext xmlns:c16="http://schemas.microsoft.com/office/drawing/2014/chart" uri="{C3380CC4-5D6E-409C-BE32-E72D297353CC}">
              <c16:uniqueId val="{00000000-2B99-4A7B-BD69-2CBD9DF6F7F0}"/>
            </c:ext>
          </c:extLst>
        </c:ser>
        <c:dLbls>
          <c:dLblPos val="outEnd"/>
          <c:showLegendKey val="0"/>
          <c:showVal val="1"/>
          <c:showCatName val="0"/>
          <c:showSerName val="0"/>
          <c:showPercent val="0"/>
          <c:showBubbleSize val="0"/>
        </c:dLbls>
        <c:gapWidth val="150"/>
        <c:axId val="579730872"/>
        <c:axId val="579731200"/>
        <c:extLst>
          <c:ext xmlns:c15="http://schemas.microsoft.com/office/drawing/2012/chart" uri="{02D57815-91ED-43cb-92C2-25804820EDAC}">
            <c15:filteredBarSeries>
              <c15:ser>
                <c:idx val="0"/>
                <c:order val="0"/>
                <c:spPr>
                  <a:solidFill>
                    <a:schemeClr val="accent1">
                      <a:shade val="76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'Jockey Charts'!$A$16:$A$21</c15:sqref>
                        </c15:formulaRef>
                      </c:ext>
                    </c:extLst>
                    <c:strCache>
                      <c:ptCount val="6"/>
                      <c:pt idx="0">
                        <c:v>10 - 15 Yrs</c:v>
                      </c:pt>
                      <c:pt idx="1">
                        <c:v>16 - 20 Yrs</c:v>
                      </c:pt>
                      <c:pt idx="2">
                        <c:v>21 - 25 Yrs</c:v>
                      </c:pt>
                      <c:pt idx="3">
                        <c:v>26 - 30 Yrs</c:v>
                      </c:pt>
                      <c:pt idx="4">
                        <c:v>31 - 35 Yrs</c:v>
                      </c:pt>
                      <c:pt idx="5">
                        <c:v>Above 35Yrs</c:v>
                      </c:pt>
                    </c:strCache>
                  </c:strRef>
                </c:cat>
                <c:val>
                  <c:numRef>
                    <c:extLst>
                      <c:ext uri="{02D57815-91ED-43cb-92C2-25804820EDAC}">
                        <c15:formulaRef>
                          <c15:sqref>'Jockey Charts'!$B$16:$B$21</c15:sqref>
                        </c15:formulaRef>
                      </c:ext>
                    </c:extLst>
                    <c:numCache>
                      <c:formatCode>General</c:formatCode>
                      <c:ptCount val="6"/>
                      <c:pt idx="0">
                        <c:v>24</c:v>
                      </c:pt>
                      <c:pt idx="1">
                        <c:v>29</c:v>
                      </c:pt>
                      <c:pt idx="2">
                        <c:v>18</c:v>
                      </c:pt>
                      <c:pt idx="3">
                        <c:v>16</c:v>
                      </c:pt>
                      <c:pt idx="4">
                        <c:v>7</c:v>
                      </c:pt>
                      <c:pt idx="5">
                        <c:v>9</c:v>
                      </c:pt>
                    </c:numCache>
                  </c:numRef>
                </c:val>
                <c:extLst>
                  <c:ext xmlns:c16="http://schemas.microsoft.com/office/drawing/2014/chart" uri="{C3380CC4-5D6E-409C-BE32-E72D297353CC}">
                    <c16:uniqueId val="{00000001-2B99-4A7B-BD69-2CBD9DF6F7F0}"/>
                  </c:ext>
                </c:extLst>
              </c15:ser>
            </c15:filteredBarSeries>
          </c:ext>
        </c:extLst>
      </c:barChart>
      <c:catAx>
        <c:axId val="57973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9731200"/>
        <c:crosses val="autoZero"/>
        <c:auto val="1"/>
        <c:lblAlgn val="ctr"/>
        <c:lblOffset val="100"/>
        <c:noMultiLvlLbl val="0"/>
      </c:catAx>
      <c:valAx>
        <c:axId val="57973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9730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ysClr val="windowText" lastClr="000000"/>
                </a:solidFill>
                <a:latin typeface="+mn-lt"/>
                <a:ea typeface="+mn-ea"/>
                <a:cs typeface="+mn-cs"/>
              </a:defRPr>
            </a:pPr>
            <a:r>
              <a:rPr lang="en-US"/>
              <a:t>GENDER (JOCKEYS)</a:t>
            </a:r>
          </a:p>
        </c:rich>
      </c:tx>
      <c:overlay val="0"/>
      <c:spPr>
        <a:noFill/>
        <a:ln>
          <a:noFill/>
        </a:ln>
        <a:effectLst/>
      </c:spPr>
      <c:txPr>
        <a:bodyPr rot="0" spcFirstLastPara="1" vertOverflow="ellipsis" vert="horz" wrap="square" anchor="ctr" anchorCtr="1"/>
        <a:lstStyle/>
        <a:p>
          <a:pPr>
            <a:defRPr sz="1600" b="1" i="0" u="none" strike="noStrike" kern="1200" cap="all"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973392810877188E-2"/>
          <c:y val="0.2650317147856518"/>
          <c:w val="0.77771845042974763"/>
          <c:h val="0.62979768153980764"/>
        </c:manualLayout>
      </c:layout>
      <c:pie3DChart>
        <c:varyColors val="1"/>
        <c:ser>
          <c:idx val="0"/>
          <c:order val="0"/>
          <c:tx>
            <c:strRef>
              <c:f>'Jockey Charts'!$B$2</c:f>
              <c:strCache>
                <c:ptCount val="1"/>
                <c:pt idx="0">
                  <c:v>Jockeys</c:v>
                </c:pt>
              </c:strCache>
            </c:strRef>
          </c:tx>
          <c:dPt>
            <c:idx val="0"/>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974-4670-86D5-6C7B72BB1112}"/>
              </c:ext>
            </c:extLst>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974-4670-86D5-6C7B72BB1112}"/>
              </c:ext>
            </c:extLst>
          </c:dPt>
          <c:dLbls>
            <c:dLbl>
              <c:idx val="0"/>
              <c:layout>
                <c:manualLayout>
                  <c:x val="0.22422427631328692"/>
                  <c:y val="0.11269863994273444"/>
                </c:manualLayout>
              </c:layout>
              <c:spPr>
                <a:solidFill>
                  <a:sysClr val="window" lastClr="FFFFFF"/>
                </a:solidFill>
                <a:ln>
                  <a:solidFill>
                    <a:srgbClr val="5B9BD5">
                      <a:shade val="76000"/>
                    </a:srgb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8974-4670-86D5-6C7B72BB1112}"/>
                </c:ext>
              </c:extLst>
            </c:dLbl>
            <c:dLbl>
              <c:idx val="1"/>
              <c:layout>
                <c:manualLayout>
                  <c:x val="-0.17222222222222225"/>
                  <c:y val="-9.2592592592592587E-2"/>
                </c:manualLayout>
              </c:layout>
              <c:spPr>
                <a:solidFill>
                  <a:sysClr val="window" lastClr="FFFFFF"/>
                </a:solidFill>
                <a:ln>
                  <a:solidFill>
                    <a:srgbClr val="5B9BD5">
                      <a:tint val="77000"/>
                    </a:srgb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974-4670-86D5-6C7B72BB1112}"/>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'Jockey Charts'!$A$3:$A$4</c:f>
              <c:strCache>
                <c:ptCount val="2"/>
                <c:pt idx="0">
                  <c:v>Female</c:v>
                </c:pt>
                <c:pt idx="1">
                  <c:v>Male</c:v>
                </c:pt>
              </c:strCache>
              <c:extLst/>
            </c:strRef>
          </c:cat>
          <c:val>
            <c:numRef>
              <c:f>'Jockey Charts'!$B$3:$B$4</c:f>
              <c:numCache>
                <c:formatCode>General</c:formatCode>
                <c:ptCount val="2"/>
                <c:pt idx="0">
                  <c:v>7</c:v>
                </c:pt>
                <c:pt idx="1">
                  <c:v>100</c:v>
                </c:pt>
              </c:numCache>
              <c:extLst/>
            </c:numRef>
          </c:val>
          <c:extLst>
            <c:ext xmlns:c16="http://schemas.microsoft.com/office/drawing/2014/chart" uri="{C3380CC4-5D6E-409C-BE32-E72D297353CC}">
              <c16:uniqueId val="{00000004-8974-4670-86D5-6C7B72BB1112}"/>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ysClr val="windowText" lastClr="000000"/>
                </a:solidFill>
                <a:latin typeface="+mn-lt"/>
                <a:ea typeface="+mn-ea"/>
                <a:cs typeface="+mn-cs"/>
              </a:defRPr>
            </a:pPr>
            <a:r>
              <a:rPr lang="en-US"/>
              <a:t>Access to Jockey gear</a:t>
            </a:r>
          </a:p>
        </c:rich>
      </c:tx>
      <c:overlay val="0"/>
      <c:spPr>
        <a:noFill/>
        <a:ln>
          <a:noFill/>
        </a:ln>
        <a:effectLst/>
      </c:spPr>
      <c:txPr>
        <a:bodyPr rot="0" spcFirstLastPara="1" vertOverflow="ellipsis" vert="horz" wrap="square" anchor="ctr" anchorCtr="1"/>
        <a:lstStyle/>
        <a:p>
          <a:pPr>
            <a:defRPr sz="1600" b="1" i="0" u="none" strike="noStrike" kern="1200" cap="all" baseline="0">
              <a:solidFill>
                <a:sysClr val="windowText" lastClr="000000"/>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'Jockey Charts'!$B$45</c:f>
              <c:strCache>
                <c:ptCount val="1"/>
                <c:pt idx="0">
                  <c:v>Jockeys</c:v>
                </c:pt>
              </c:strCache>
            </c:strRef>
          </c:tx>
          <c:dPt>
            <c:idx val="0"/>
            <c:bubble3D val="0"/>
            <c:spPr>
              <a:solidFill>
                <a:schemeClr val="accent1">
                  <a:shade val="7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F6A-4AA3-98E1-4FC8DDA5577B}"/>
              </c:ext>
            </c:extLst>
          </c:dPt>
          <c:dPt>
            <c:idx val="1"/>
            <c:bubble3D val="0"/>
            <c:spPr>
              <a:solidFill>
                <a:schemeClr val="accent1">
                  <a:tint val="7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F6A-4AA3-98E1-4FC8DDA5577B}"/>
              </c:ext>
            </c:extLst>
          </c:dPt>
          <c:dLbls>
            <c:dLbl>
              <c:idx val="0"/>
              <c:layout>
                <c:manualLayout>
                  <c:x val="0.13419913419913421"/>
                  <c:y val="-9.1097308488612985E-2"/>
                </c:manualLayout>
              </c:layout>
              <c:spPr>
                <a:solidFill>
                  <a:sysClr val="window" lastClr="FFFFFF"/>
                </a:solidFill>
                <a:ln>
                  <a:solidFill>
                    <a:srgbClr val="5B9BD5">
                      <a:shade val="76000"/>
                    </a:srgb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2F6A-4AA3-98E1-4FC8DDA5577B}"/>
                </c:ext>
              </c:extLst>
            </c:dLbl>
            <c:dLbl>
              <c:idx val="1"/>
              <c:layout>
                <c:manualLayout>
                  <c:x val="-0.12987012987012989"/>
                  <c:y val="0.15500888475897034"/>
                </c:manualLayout>
              </c:layout>
              <c:spPr>
                <a:solidFill>
                  <a:sysClr val="window" lastClr="FFFFFF"/>
                </a:solidFill>
                <a:ln>
                  <a:solidFill>
                    <a:srgbClr val="5B9BD5">
                      <a:tint val="77000"/>
                    </a:srgb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2F6A-4AA3-98E1-4FC8DDA5577B}"/>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'Jockey Charts'!$A$46:$A$47</c:f>
              <c:strCache>
                <c:ptCount val="2"/>
                <c:pt idx="0">
                  <c:v>No</c:v>
                </c:pt>
                <c:pt idx="1">
                  <c:v>Yes</c:v>
                </c:pt>
              </c:strCache>
              <c:extLst/>
            </c:strRef>
          </c:cat>
          <c:val>
            <c:numRef>
              <c:f>'Jockey Charts'!$B$46:$B$47</c:f>
              <c:numCache>
                <c:formatCode>General</c:formatCode>
                <c:ptCount val="2"/>
                <c:pt idx="0">
                  <c:v>84</c:v>
                </c:pt>
                <c:pt idx="1">
                  <c:v>23</c:v>
                </c:pt>
              </c:numCache>
              <c:extLst/>
            </c:numRef>
          </c:val>
          <c:extLst>
            <c:ext xmlns:c16="http://schemas.microsoft.com/office/drawing/2014/chart" uri="{C3380CC4-5D6E-409C-BE32-E72D297353CC}">
              <c16:uniqueId val="{00000004-2F6A-4AA3-98E1-4FC8DDA5577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dirty="0"/>
              <a:t>CHALLENGES (JOCKEYS)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1"/>
          <c:order val="1"/>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'Jockey Charts'!$A$74:$A$80</c:f>
              <c:strCache>
                <c:ptCount val="7"/>
                <c:pt idx="0">
                  <c:v>Expensive equipment</c:v>
                </c:pt>
                <c:pt idx="1">
                  <c:v>Lack of communication between horse owners and jockey</c:v>
                </c:pt>
                <c:pt idx="2">
                  <c:v>Limited number of available horses</c:v>
                </c:pt>
                <c:pt idx="3">
                  <c:v>Lack of guidelines for jockey remuneration</c:v>
                </c:pt>
                <c:pt idx="4">
                  <c:v>No access to proper horse/jockey training</c:v>
                </c:pt>
                <c:pt idx="5">
                  <c:v>Lack of funding for the horse-riding sport events</c:v>
                </c:pt>
                <c:pt idx="6">
                  <c:v>Lack of horse-riding gear</c:v>
                </c:pt>
              </c:strCache>
              <c:extLst/>
            </c:strRef>
          </c:cat>
          <c:val>
            <c:numRef>
              <c:f>'Jockey Charts'!$C$74:$C$80</c:f>
              <c:numCache>
                <c:formatCode>0%</c:formatCode>
                <c:ptCount val="7"/>
                <c:pt idx="0">
                  <c:v>9.3457943925233638E-3</c:v>
                </c:pt>
                <c:pt idx="1">
                  <c:v>0.3364485981308411</c:v>
                </c:pt>
                <c:pt idx="2">
                  <c:v>0.44859813084112149</c:v>
                </c:pt>
                <c:pt idx="3">
                  <c:v>0.57009345794392519</c:v>
                </c:pt>
                <c:pt idx="4">
                  <c:v>0.66355140186915884</c:v>
                </c:pt>
                <c:pt idx="5">
                  <c:v>0.7289719626168224</c:v>
                </c:pt>
                <c:pt idx="6">
                  <c:v>0.84112149532710279</c:v>
                </c:pt>
              </c:numCache>
              <c:extLst/>
            </c:numRef>
          </c:val>
          <c:extLst>
            <c:ext xmlns:c16="http://schemas.microsoft.com/office/drawing/2014/chart" uri="{C3380CC4-5D6E-409C-BE32-E72D297353CC}">
              <c16:uniqueId val="{00000000-E90A-469C-8548-BCD8600EFDFD}"/>
            </c:ext>
          </c:extLst>
        </c:ser>
        <c:dLbls>
          <c:dLblPos val="outEnd"/>
          <c:showLegendKey val="0"/>
          <c:showVal val="1"/>
          <c:showCatName val="0"/>
          <c:showSerName val="0"/>
          <c:showPercent val="0"/>
          <c:showBubbleSize val="0"/>
        </c:dLbls>
        <c:gapWidth val="182"/>
        <c:axId val="742474432"/>
        <c:axId val="742468528"/>
        <c:extLst>
          <c:ext xmlns:c15="http://schemas.microsoft.com/office/drawing/2012/chart" uri="{02D57815-91ED-43cb-92C2-25804820EDAC}">
            <c15:filteredBarSeries>
              <c15:ser>
                <c:idx val="0"/>
                <c:order val="0"/>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'Jockey Charts'!$A$74:$A$80</c15:sqref>
                        </c15:formulaRef>
                      </c:ext>
                    </c:extLst>
                    <c:strCache>
                      <c:ptCount val="7"/>
                      <c:pt idx="0">
                        <c:v>Expensive equipment</c:v>
                      </c:pt>
                      <c:pt idx="1">
                        <c:v>Lack of communication between horse owners and jockey</c:v>
                      </c:pt>
                      <c:pt idx="2">
                        <c:v>Limited number of available horses</c:v>
                      </c:pt>
                      <c:pt idx="3">
                        <c:v>Lack of guidelines for jockey remuneration</c:v>
                      </c:pt>
                      <c:pt idx="4">
                        <c:v>No access to proper horse/jockey training</c:v>
                      </c:pt>
                      <c:pt idx="5">
                        <c:v>Lack of funding for the horse-riding sport events</c:v>
                      </c:pt>
                      <c:pt idx="6">
                        <c:v>Lack of horse-riding gear</c:v>
                      </c:pt>
                    </c:strCache>
                  </c:strRef>
                </c:cat>
                <c:val>
                  <c:numRef>
                    <c:extLst>
                      <c:ext uri="{02D57815-91ED-43cb-92C2-25804820EDAC}">
                        <c15:formulaRef>
                          <c15:sqref>'Jockey Charts'!$B$74:$B$80</c15:sqref>
                        </c15:formulaRef>
                      </c:ext>
                    </c:extLst>
                    <c:numCache>
                      <c:formatCode>General</c:formatCode>
                      <c:ptCount val="7"/>
                      <c:pt idx="0">
                        <c:v>1</c:v>
                      </c:pt>
                      <c:pt idx="1">
                        <c:v>36</c:v>
                      </c:pt>
                      <c:pt idx="2">
                        <c:v>48</c:v>
                      </c:pt>
                      <c:pt idx="3">
                        <c:v>61</c:v>
                      </c:pt>
                      <c:pt idx="4">
                        <c:v>71</c:v>
                      </c:pt>
                      <c:pt idx="5">
                        <c:v>78</c:v>
                      </c:pt>
                      <c:pt idx="6">
                        <c:v>90</c:v>
                      </c:pt>
                    </c:numCache>
                  </c:numRef>
                </c:val>
                <c:extLst>
                  <c:ext xmlns:c16="http://schemas.microsoft.com/office/drawing/2014/chart" uri="{C3380CC4-5D6E-409C-BE32-E72D297353CC}">
                    <c16:uniqueId val="{00000001-E90A-469C-8548-BCD8600EFDFD}"/>
                  </c:ext>
                </c:extLst>
              </c15:ser>
            </c15:filteredBarSeries>
          </c:ext>
        </c:extLst>
      </c:barChart>
      <c:catAx>
        <c:axId val="742474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2468528"/>
        <c:crosses val="autoZero"/>
        <c:auto val="1"/>
        <c:lblAlgn val="ctr"/>
        <c:lblOffset val="100"/>
        <c:noMultiLvlLbl val="0"/>
      </c:catAx>
      <c:valAx>
        <c:axId val="742468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247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E4634-7E5A-4760-9024-CED84CFEAA1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ZA"/>
        </a:p>
      </dgm:t>
    </dgm:pt>
    <dgm:pt modelId="{F4F8C0A1-3D3C-436A-8D24-8C5E5E14468F}">
      <dgm:prSet phldrT="[Text]"/>
      <dgm:spPr/>
      <dgm:t>
        <a:bodyPr/>
        <a:lstStyle/>
        <a:p>
          <a:r>
            <a:rPr lang="en-ZA" dirty="0"/>
            <a:t>Horse production</a:t>
          </a:r>
        </a:p>
      </dgm:t>
    </dgm:pt>
    <dgm:pt modelId="{C8A5AB52-A25B-4933-8DDC-890A48EEACEC}" type="parTrans" cxnId="{07218FEB-D766-4274-825C-E2CED395528E}">
      <dgm:prSet/>
      <dgm:spPr/>
      <dgm:t>
        <a:bodyPr/>
        <a:lstStyle/>
        <a:p>
          <a:endParaRPr lang="en-ZA"/>
        </a:p>
      </dgm:t>
    </dgm:pt>
    <dgm:pt modelId="{6C679567-A5D3-4094-BE32-A0439C7FCEA9}" type="sibTrans" cxnId="{07218FEB-D766-4274-825C-E2CED395528E}">
      <dgm:prSet/>
      <dgm:spPr/>
      <dgm:t>
        <a:bodyPr/>
        <a:lstStyle/>
        <a:p>
          <a:endParaRPr lang="en-ZA"/>
        </a:p>
      </dgm:t>
    </dgm:pt>
    <dgm:pt modelId="{E1845962-B205-4FCC-A72C-9A27156719D9}">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600" dirty="0">
              <a:latin typeface="Lato" panose="020F0502020204030203" pitchFamily="34" charset="0"/>
              <a:ea typeface="Lato" panose="020F0502020204030203" pitchFamily="34" charset="0"/>
              <a:cs typeface="Lato" panose="020F0502020204030203" pitchFamily="34" charset="0"/>
            </a:rPr>
            <a:t>Horse owners</a:t>
          </a:r>
        </a:p>
        <a:p>
          <a:pPr marL="0" lvl="0" defTabSz="711200">
            <a:lnSpc>
              <a:spcPct val="90000"/>
            </a:lnSpc>
            <a:spcBef>
              <a:spcPct val="0"/>
            </a:spcBef>
            <a:spcAft>
              <a:spcPct val="35000"/>
            </a:spcAft>
            <a:buFont typeface="Wingdings" panose="05000000000000000000" pitchFamily="2" charset="2"/>
            <a:buChar char="§"/>
          </a:pPr>
          <a:r>
            <a:rPr lang="en-ZA" sz="1600" dirty="0">
              <a:latin typeface="Lato" panose="020F0502020204030203" pitchFamily="34" charset="0"/>
              <a:ea typeface="Lato" panose="020F0502020204030203" pitchFamily="34" charset="0"/>
              <a:cs typeface="Lato" panose="020F0502020204030203" pitchFamily="34" charset="0"/>
            </a:rPr>
            <a:t>Horse breeding enterprise/farm</a:t>
          </a:r>
        </a:p>
      </dgm:t>
    </dgm:pt>
    <dgm:pt modelId="{9F86C220-5C4E-4076-9961-A1964993D6EB}" type="parTrans" cxnId="{7B8EF900-365D-4E24-9956-8D6479FEADCD}">
      <dgm:prSet/>
      <dgm:spPr/>
      <dgm:t>
        <a:bodyPr/>
        <a:lstStyle/>
        <a:p>
          <a:endParaRPr lang="en-ZA"/>
        </a:p>
      </dgm:t>
    </dgm:pt>
    <dgm:pt modelId="{F60AC344-176F-482F-B4C3-E9F4B4D33255}" type="sibTrans" cxnId="{7B8EF900-365D-4E24-9956-8D6479FEADCD}">
      <dgm:prSet/>
      <dgm:spPr/>
      <dgm:t>
        <a:bodyPr/>
        <a:lstStyle/>
        <a:p>
          <a:endParaRPr lang="en-ZA"/>
        </a:p>
      </dgm:t>
    </dgm:pt>
    <dgm:pt modelId="{B0F414C8-47EC-4228-96AD-EB17E88710EB}">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Horse grooms and farriers / Trainers</a:t>
          </a:r>
          <a:endParaRPr lang="en-ZA" dirty="0">
            <a:latin typeface="Lato" panose="020F0502020204030203" pitchFamily="34" charset="0"/>
            <a:ea typeface="Lato" panose="020F0502020204030203" pitchFamily="34" charset="0"/>
            <a:cs typeface="Lato" panose="020F0502020204030203" pitchFamily="34" charset="0"/>
          </a:endParaRPr>
        </a:p>
      </dgm:t>
    </dgm:pt>
    <dgm:pt modelId="{7C852625-CDA1-4339-B341-1942601C0ABE}" type="parTrans" cxnId="{9647087D-6CC0-45B4-9B89-46B0CCBAEB57}">
      <dgm:prSet/>
      <dgm:spPr/>
      <dgm:t>
        <a:bodyPr/>
        <a:lstStyle/>
        <a:p>
          <a:endParaRPr lang="en-ZA"/>
        </a:p>
      </dgm:t>
    </dgm:pt>
    <dgm:pt modelId="{77401CF9-2452-44C8-94B6-B4C855F793A6}" type="sibTrans" cxnId="{9647087D-6CC0-45B4-9B89-46B0CCBAEB57}">
      <dgm:prSet/>
      <dgm:spPr/>
      <dgm:t>
        <a:bodyPr/>
        <a:lstStyle/>
        <a:p>
          <a:endParaRPr lang="en-ZA"/>
        </a:p>
      </dgm:t>
    </dgm:pt>
    <dgm:pt modelId="{BB734585-2B73-460D-93FA-9AF2940A226F}">
      <dgm:prSet phldrT="[Text]"/>
      <dgm:spPr/>
      <dgm:t>
        <a:bodyPr/>
        <a:lstStyle/>
        <a:p>
          <a:r>
            <a:rPr lang="en-ZA" dirty="0"/>
            <a:t>Horse racing</a:t>
          </a:r>
        </a:p>
      </dgm:t>
    </dgm:pt>
    <dgm:pt modelId="{20B4B511-BFD6-46E5-81D2-7D2C566EF8EF}" type="parTrans" cxnId="{4D88D053-90CE-47A3-8504-47C1E8433B05}">
      <dgm:prSet/>
      <dgm:spPr/>
      <dgm:t>
        <a:bodyPr/>
        <a:lstStyle/>
        <a:p>
          <a:endParaRPr lang="en-ZA"/>
        </a:p>
      </dgm:t>
    </dgm:pt>
    <dgm:pt modelId="{62D4044B-FE1D-4380-BC84-D57B95738ED3}" type="sibTrans" cxnId="{4D88D053-90CE-47A3-8504-47C1E8433B05}">
      <dgm:prSet/>
      <dgm:spPr/>
      <dgm:t>
        <a:bodyPr/>
        <a:lstStyle/>
        <a:p>
          <a:endParaRPr lang="en-ZA"/>
        </a:p>
      </dgm:t>
    </dgm:pt>
    <dgm:pt modelId="{EB01375D-4B37-4624-A54A-FB8ECD1D46E5}">
      <dgm:prSet phldrT="[Tex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Jockeys</a:t>
          </a:r>
        </a:p>
      </dgm:t>
    </dgm:pt>
    <dgm:pt modelId="{686DFEB6-6AE9-4045-9499-4840B266EDBC}" type="parTrans" cxnId="{09D74AAF-F8BA-42E8-8636-55D01F5826CF}">
      <dgm:prSet/>
      <dgm:spPr/>
      <dgm:t>
        <a:bodyPr/>
        <a:lstStyle/>
        <a:p>
          <a:endParaRPr lang="en-ZA"/>
        </a:p>
      </dgm:t>
    </dgm:pt>
    <dgm:pt modelId="{3B3E7F8C-71D4-40C9-A70A-D56D0879C228}" type="sibTrans" cxnId="{09D74AAF-F8BA-42E8-8636-55D01F5826CF}">
      <dgm:prSet/>
      <dgm:spPr/>
      <dgm:t>
        <a:bodyPr/>
        <a:lstStyle/>
        <a:p>
          <a:endParaRPr lang="en-ZA"/>
        </a:p>
      </dgm:t>
    </dgm:pt>
    <dgm:pt modelId="{2BDD906A-1D06-43D6-A305-3C5B8FB8E60E}">
      <dgm:prSet custT="1"/>
      <dgm:spPr/>
      <dgm:t>
        <a:bodyPr/>
        <a:lstStyle/>
        <a:p>
          <a:pPr marL="0" lvl="0" defTabSz="711200">
            <a:lnSpc>
              <a:spcPct val="90000"/>
            </a:lnSpc>
            <a:spcBef>
              <a:spcPct val="0"/>
            </a:spcBef>
            <a:spcAft>
              <a:spcPct val="35000"/>
            </a:spcAft>
            <a:buFont typeface="Wingdings" panose="05000000000000000000" pitchFamily="2" charset="2"/>
            <a:buChar char="§"/>
          </a:pPr>
          <a:r>
            <a:rPr lang="en-ZA" sz="1600" dirty="0">
              <a:latin typeface="Lato" panose="020F0502020204030203" pitchFamily="34" charset="0"/>
              <a:ea typeface="Lato" panose="020F0502020204030203" pitchFamily="34" charset="0"/>
              <a:cs typeface="Lato" panose="020F0502020204030203" pitchFamily="34" charset="0"/>
            </a:rPr>
            <a:t>Veterinarian</a:t>
          </a:r>
        </a:p>
        <a:p>
          <a:pPr marL="0" lvl="0" defTabSz="711200">
            <a:lnSpc>
              <a:spcPct val="90000"/>
            </a:lnSpc>
            <a:spcBef>
              <a:spcPct val="0"/>
            </a:spcBef>
            <a:spcAft>
              <a:spcPct val="35000"/>
            </a:spcAft>
            <a:buFont typeface="Wingdings" panose="05000000000000000000" pitchFamily="2" charset="2"/>
            <a:buChar char="§"/>
          </a:pPr>
          <a:r>
            <a:rPr lang="en-ZA" sz="1600" dirty="0">
              <a:latin typeface="Lato" panose="020F0502020204030203" pitchFamily="34" charset="0"/>
              <a:ea typeface="Lato" panose="020F0502020204030203" pitchFamily="34" charset="0"/>
              <a:cs typeface="Lato" panose="020F0502020204030203" pitchFamily="34" charset="0"/>
            </a:rPr>
            <a:t>Government/Entities/ Municipalities</a:t>
          </a:r>
        </a:p>
        <a:p>
          <a:pPr marL="0" lvl="0" defTabSz="711200">
            <a:lnSpc>
              <a:spcPct val="90000"/>
            </a:lnSpc>
            <a:spcBef>
              <a:spcPct val="0"/>
            </a:spcBef>
            <a:spcAft>
              <a:spcPct val="35000"/>
            </a:spcAft>
            <a:buFont typeface="Wingdings" panose="05000000000000000000" pitchFamily="2" charset="2"/>
            <a:buChar char="§"/>
          </a:pPr>
          <a:r>
            <a:rPr lang="en-US" sz="1600"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sz="1600" dirty="0">
            <a:latin typeface="Lato" panose="020F0502020204030203" pitchFamily="34" charset="0"/>
            <a:ea typeface="Lato" panose="020F0502020204030203" pitchFamily="34" charset="0"/>
            <a:cs typeface="Lato" panose="020F0502020204030203" pitchFamily="34" charset="0"/>
          </a:endParaRPr>
        </a:p>
      </dgm:t>
    </dgm:pt>
    <dgm:pt modelId="{48026783-F1B1-4479-8DF9-24DFF9C9DFFA}" type="parTrans" cxnId="{E78A19E2-F18F-4489-AC05-87360A1DE66A}">
      <dgm:prSet/>
      <dgm:spPr/>
      <dgm:t>
        <a:bodyPr/>
        <a:lstStyle/>
        <a:p>
          <a:endParaRPr lang="en-ZA"/>
        </a:p>
      </dgm:t>
    </dgm:pt>
    <dgm:pt modelId="{1F31307F-E52C-434B-9A2A-55BAD7F4DFE5}" type="sibTrans" cxnId="{E78A19E2-F18F-4489-AC05-87360A1DE66A}">
      <dgm:prSet/>
      <dgm:spPr/>
      <dgm:t>
        <a:bodyPr/>
        <a:lstStyle/>
        <a:p>
          <a:endParaRPr lang="en-ZA"/>
        </a:p>
      </dgm:t>
    </dgm:pt>
    <dgm:pt modelId="{6A982A3B-7721-417D-9559-ECA730E869CF}">
      <dgm:prSet custT="1"/>
      <dgm:spPr/>
      <dgm:t>
        <a:bodyPr/>
        <a:lstStyle/>
        <a:p>
          <a:pPr marL="0" lvl="0" defTabSz="711200">
            <a:lnSpc>
              <a:spcPct val="90000"/>
            </a:lnSpc>
            <a:spcBef>
              <a:spcPct val="0"/>
            </a:spcBef>
            <a:spcAft>
              <a:spcPct val="35000"/>
            </a:spcAft>
            <a:buFont typeface="Arial" panose="020B0604020202020204" pitchFamily="34" charset="0"/>
            <a:buChar char="•"/>
          </a:pPr>
          <a:endParaRPr lang="en-ZA" sz="1600" dirty="0">
            <a:latin typeface="+mn-lt"/>
            <a:ea typeface="Lato" panose="020F0502020204030203" pitchFamily="34" charset="0"/>
            <a:cs typeface="Lato" panose="020F0502020204030203" pitchFamily="34" charset="0"/>
          </a:endParaRPr>
        </a:p>
      </dgm:t>
    </dgm:pt>
    <dgm:pt modelId="{4A470676-F4E0-4910-9C69-3CE0EF2474C1}" type="parTrans" cxnId="{EE78B144-B39C-4B4E-994A-FACBDBA545F0}">
      <dgm:prSet/>
      <dgm:spPr/>
      <dgm:t>
        <a:bodyPr/>
        <a:lstStyle/>
        <a:p>
          <a:endParaRPr lang="en-ZA"/>
        </a:p>
      </dgm:t>
    </dgm:pt>
    <dgm:pt modelId="{885E9039-3A5F-4795-85A3-2BC1D6EF8BD2}" type="sibTrans" cxnId="{EE78B144-B39C-4B4E-994A-FACBDBA545F0}">
      <dgm:prSet/>
      <dgm:spPr/>
      <dgm:t>
        <a:bodyPr/>
        <a:lstStyle/>
        <a:p>
          <a:endParaRPr lang="en-ZA"/>
        </a:p>
      </dgm:t>
    </dgm:pt>
    <dgm:pt modelId="{D3EA5A9E-5FE7-47C8-9686-E251835B89CC}">
      <dgm:prSet/>
      <dgm:spPr/>
      <dgm:t>
        <a:bodyPr/>
        <a:lstStyle/>
        <a:p>
          <a:r>
            <a:rPr lang="en-ZA" dirty="0">
              <a:latin typeface="Lato" panose="020F0502020204030203" pitchFamily="34" charset="0"/>
              <a:ea typeface="Lato" panose="020F0502020204030203" pitchFamily="34" charset="0"/>
              <a:cs typeface="Lato" panose="020F0502020204030203" pitchFamily="34" charset="0"/>
            </a:rPr>
            <a:t>Jockeys</a:t>
          </a:r>
        </a:p>
      </dgm:t>
    </dgm:pt>
    <dgm:pt modelId="{BFAAFFFD-27B3-492F-9EED-69FB38FF3328}" type="parTrans" cxnId="{877A8871-942B-4286-9467-84EE449C39BD}">
      <dgm:prSet/>
      <dgm:spPr/>
      <dgm:t>
        <a:bodyPr/>
        <a:lstStyle/>
        <a:p>
          <a:endParaRPr lang="en-ZA"/>
        </a:p>
      </dgm:t>
    </dgm:pt>
    <dgm:pt modelId="{62E9890A-FA2F-48B0-AABF-68B528792795}" type="sibTrans" cxnId="{877A8871-942B-4286-9467-84EE449C39BD}">
      <dgm:prSet/>
      <dgm:spPr/>
      <dgm:t>
        <a:bodyPr/>
        <a:lstStyle/>
        <a:p>
          <a:endParaRPr lang="en-ZA"/>
        </a:p>
      </dgm:t>
    </dgm:pt>
    <dgm:pt modelId="{49947790-7EE2-4FB2-A42B-673BBAB4A0B8}">
      <dgm:prSet/>
      <dgm:spPr/>
      <dgm:t>
        <a:bodyPr/>
        <a:lstStyle/>
        <a:p>
          <a:r>
            <a:rPr lang="en-ZA" dirty="0">
              <a:latin typeface="Lato" panose="020F0502020204030203" pitchFamily="34" charset="0"/>
              <a:ea typeface="Lato" panose="020F0502020204030203" pitchFamily="34" charset="0"/>
              <a:cs typeface="Lato" panose="020F0502020204030203" pitchFamily="34" charset="0"/>
            </a:rPr>
            <a:t>Horse owners</a:t>
          </a:r>
        </a:p>
      </dgm:t>
    </dgm:pt>
    <dgm:pt modelId="{441C5C09-5396-46A3-BF8E-4998B4613C68}" type="parTrans" cxnId="{FA75098B-DD9D-425B-867F-25C8D0C35DAE}">
      <dgm:prSet/>
      <dgm:spPr/>
      <dgm:t>
        <a:bodyPr/>
        <a:lstStyle/>
        <a:p>
          <a:endParaRPr lang="en-ZA"/>
        </a:p>
      </dgm:t>
    </dgm:pt>
    <dgm:pt modelId="{176D6E04-1FC5-4BB5-BEA5-A41679E06D61}" type="sibTrans" cxnId="{FA75098B-DD9D-425B-867F-25C8D0C35DAE}">
      <dgm:prSet/>
      <dgm:spPr/>
      <dgm:t>
        <a:bodyPr/>
        <a:lstStyle/>
        <a:p>
          <a:endParaRPr lang="en-ZA"/>
        </a:p>
      </dgm:t>
    </dgm:pt>
    <dgm:pt modelId="{D65CACD4-1937-4B6C-8FA7-1A1BCB7938EC}">
      <dgm:prSet/>
      <dgm:spPr/>
      <dgm:t>
        <a:bodyPr/>
        <a:lstStyle/>
        <a:p>
          <a:r>
            <a:rPr lang="en-ZA" dirty="0">
              <a:latin typeface="Lato" panose="020F0502020204030203" pitchFamily="34" charset="0"/>
              <a:ea typeface="Lato" panose="020F0502020204030203" pitchFamily="34" charset="0"/>
              <a:cs typeface="Lato" panose="020F0502020204030203" pitchFamily="34" charset="0"/>
            </a:rPr>
            <a:t>Manufacturers</a:t>
          </a:r>
        </a:p>
      </dgm:t>
    </dgm:pt>
    <dgm:pt modelId="{999E0DAE-54BB-40B0-B2F7-21E5E048D2C2}" type="parTrans" cxnId="{082272A8-FB90-42E9-884D-68B04B539EEE}">
      <dgm:prSet/>
      <dgm:spPr/>
      <dgm:t>
        <a:bodyPr/>
        <a:lstStyle/>
        <a:p>
          <a:endParaRPr lang="en-ZA"/>
        </a:p>
      </dgm:t>
    </dgm:pt>
    <dgm:pt modelId="{F0598517-2346-4421-9E40-9B2808D513F7}" type="sibTrans" cxnId="{082272A8-FB90-42E9-884D-68B04B539EEE}">
      <dgm:prSet/>
      <dgm:spPr/>
      <dgm:t>
        <a:bodyPr/>
        <a:lstStyle/>
        <a:p>
          <a:endParaRPr lang="en-ZA"/>
        </a:p>
      </dgm:t>
    </dgm:pt>
    <dgm:pt modelId="{DFCE1BD2-FDA3-4268-BE74-F91E75A6A672}">
      <dgm:prSet/>
      <dgm:spPr/>
      <dgm:t>
        <a:bodyPr/>
        <a:lstStyle/>
        <a:p>
          <a:r>
            <a:rPr lang="en-ZA" dirty="0">
              <a:latin typeface="Lato" panose="020F0502020204030203" pitchFamily="34" charset="0"/>
              <a:ea typeface="Lato" panose="020F0502020204030203" pitchFamily="34" charset="0"/>
              <a:cs typeface="Lato" panose="020F0502020204030203" pitchFamily="34" charset="0"/>
            </a:rPr>
            <a:t>Specialist Retail store owners</a:t>
          </a:r>
        </a:p>
        <a:p>
          <a:r>
            <a:rPr lang="en-ZA" dirty="0">
              <a:latin typeface="Lato" panose="020F0502020204030203" pitchFamily="34" charset="0"/>
              <a:ea typeface="Lato" panose="020F0502020204030203" pitchFamily="34" charset="0"/>
              <a:cs typeface="Lato" panose="020F0502020204030203" pitchFamily="34" charset="0"/>
            </a:rPr>
            <a:t>Government/Entities/ Municipalities</a:t>
          </a:r>
        </a:p>
        <a:p>
          <a:r>
            <a:rPr lang="en-US"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dirty="0">
            <a:latin typeface="Lato" panose="020F0502020204030203" pitchFamily="34" charset="0"/>
            <a:ea typeface="Lato" panose="020F0502020204030203" pitchFamily="34" charset="0"/>
            <a:cs typeface="Lato" panose="020F0502020204030203" pitchFamily="34" charset="0"/>
          </a:endParaRPr>
        </a:p>
      </dgm:t>
    </dgm:pt>
    <dgm:pt modelId="{CEBD73E8-5D79-48A6-AE25-D193AE31EBFC}" type="parTrans" cxnId="{9DCDB26E-82B6-4B20-9B01-4B94E85498E1}">
      <dgm:prSet/>
      <dgm:spPr/>
      <dgm:t>
        <a:bodyPr/>
        <a:lstStyle/>
        <a:p>
          <a:endParaRPr lang="en-ZA"/>
        </a:p>
      </dgm:t>
    </dgm:pt>
    <dgm:pt modelId="{53E547F0-15EB-4B94-94E5-37FC976F841F}" type="sibTrans" cxnId="{9DCDB26E-82B6-4B20-9B01-4B94E85498E1}">
      <dgm:prSet/>
      <dgm:spPr/>
      <dgm:t>
        <a:bodyPr/>
        <a:lstStyle/>
        <a:p>
          <a:endParaRPr lang="en-ZA"/>
        </a:p>
      </dgm:t>
    </dgm:pt>
    <dgm:pt modelId="{58793535-CE63-4649-804D-8D7655FE255E}">
      <dgm:prSet/>
      <dgm:spPr/>
      <dgm:t>
        <a:bodyPr/>
        <a:lstStyle/>
        <a:p>
          <a:endParaRPr lang="en-ZA" dirty="0">
            <a:latin typeface="Lato" panose="020F0502020204030203" pitchFamily="34" charset="0"/>
            <a:ea typeface="Lato" panose="020F0502020204030203" pitchFamily="34" charset="0"/>
            <a:cs typeface="Lato" panose="020F0502020204030203" pitchFamily="34" charset="0"/>
          </a:endParaRPr>
        </a:p>
      </dgm:t>
    </dgm:pt>
    <dgm:pt modelId="{C708C64D-A8A4-456B-BC34-590318076D8D}" type="parTrans" cxnId="{BF01FC46-1224-4AD4-8A68-A1AD5A6ACB11}">
      <dgm:prSet/>
      <dgm:spPr/>
      <dgm:t>
        <a:bodyPr/>
        <a:lstStyle/>
        <a:p>
          <a:endParaRPr lang="en-ZA"/>
        </a:p>
      </dgm:t>
    </dgm:pt>
    <dgm:pt modelId="{0760F2B0-8989-4191-8B80-663B5F777EDC}" type="sibTrans" cxnId="{BF01FC46-1224-4AD4-8A68-A1AD5A6ACB11}">
      <dgm:prSet/>
      <dgm:spPr/>
      <dgm:t>
        <a:bodyPr/>
        <a:lstStyle/>
        <a:p>
          <a:endParaRPr lang="en-ZA"/>
        </a:p>
      </dgm:t>
    </dgm:pt>
    <dgm:pt modelId="{9FCADCA6-3433-44A6-B0BD-78AF4D140298}">
      <dgm:prSet/>
      <dgm:spPr/>
      <dgm:t>
        <a:bodyPr/>
        <a:lstStyle/>
        <a:p>
          <a:r>
            <a:rPr lang="en-ZA" dirty="0">
              <a:latin typeface="Lato" panose="020F0502020204030203" pitchFamily="34" charset="0"/>
              <a:ea typeface="Lato" panose="020F0502020204030203" pitchFamily="34" charset="0"/>
              <a:cs typeface="Lato" panose="020F0502020204030203" pitchFamily="34" charset="0"/>
            </a:rPr>
            <a:t>Veterinarian</a:t>
          </a:r>
        </a:p>
      </dgm:t>
    </dgm:pt>
    <dgm:pt modelId="{F316696D-4F9C-4346-A7DB-C1B104054D61}" type="parTrans" cxnId="{6814AF9C-E493-4D8D-8666-889E3C6B93B9}">
      <dgm:prSet/>
      <dgm:spPr/>
      <dgm:t>
        <a:bodyPr/>
        <a:lstStyle/>
        <a:p>
          <a:endParaRPr lang="en-ZA"/>
        </a:p>
      </dgm:t>
    </dgm:pt>
    <dgm:pt modelId="{37FF7CAF-15AF-4113-8A95-3F21C8BD7E30}" type="sibTrans" cxnId="{6814AF9C-E493-4D8D-8666-889E3C6B93B9}">
      <dgm:prSet/>
      <dgm:spPr/>
      <dgm:t>
        <a:bodyPr/>
        <a:lstStyle/>
        <a:p>
          <a:endParaRPr lang="en-ZA"/>
        </a:p>
      </dgm:t>
    </dgm:pt>
    <dgm:pt modelId="{629F488C-A258-45C6-B004-536A03EF933D}">
      <dgm:prSe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Betting companies</a:t>
          </a:r>
        </a:p>
      </dgm:t>
    </dgm:pt>
    <dgm:pt modelId="{562B52B5-834E-48C7-BA1C-58463C7C02AA}" type="parTrans" cxnId="{3270D9CD-6C6A-41E7-846E-0634B2BB8590}">
      <dgm:prSet/>
      <dgm:spPr/>
      <dgm:t>
        <a:bodyPr/>
        <a:lstStyle/>
        <a:p>
          <a:endParaRPr lang="en-ZA"/>
        </a:p>
      </dgm:t>
    </dgm:pt>
    <dgm:pt modelId="{58A8140D-6A05-495A-91C2-82C59E0061BD}" type="sibTrans" cxnId="{3270D9CD-6C6A-41E7-846E-0634B2BB8590}">
      <dgm:prSet/>
      <dgm:spPr/>
      <dgm:t>
        <a:bodyPr/>
        <a:lstStyle/>
        <a:p>
          <a:endParaRPr lang="en-ZA"/>
        </a:p>
      </dgm:t>
    </dgm:pt>
    <dgm:pt modelId="{643C90F8-B2EB-4C89-9958-4664B1B13C60}">
      <dgm:prSe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Tourism/Hospitality industry</a:t>
          </a:r>
        </a:p>
      </dgm:t>
    </dgm:pt>
    <dgm:pt modelId="{9E77991F-898D-4F4A-827C-BBF4EAD0A84D}" type="parTrans" cxnId="{FC9FB8C2-4AC3-4F24-AB69-F887813AD005}">
      <dgm:prSet/>
      <dgm:spPr/>
      <dgm:t>
        <a:bodyPr/>
        <a:lstStyle/>
        <a:p>
          <a:endParaRPr lang="en-ZA"/>
        </a:p>
      </dgm:t>
    </dgm:pt>
    <dgm:pt modelId="{A1159496-F46C-483B-93C7-91F1019FCEF1}" type="sibTrans" cxnId="{FC9FB8C2-4AC3-4F24-AB69-F887813AD005}">
      <dgm:prSet/>
      <dgm:spPr/>
      <dgm:t>
        <a:bodyPr/>
        <a:lstStyle/>
        <a:p>
          <a:endParaRPr lang="en-ZA"/>
        </a:p>
      </dgm:t>
    </dgm:pt>
    <dgm:pt modelId="{C8201855-52D4-4431-AD1A-1F1D6FCB4042}">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sz="1600" dirty="0">
            <a:latin typeface="Lato" panose="020F0502020204030203" pitchFamily="34" charset="0"/>
            <a:ea typeface="Lato" panose="020F0502020204030203" pitchFamily="34" charset="0"/>
            <a:cs typeface="Lato" panose="020F0502020204030203" pitchFamily="34" charset="0"/>
          </a:endParaRPr>
        </a:p>
      </dgm:t>
    </dgm:pt>
    <dgm:pt modelId="{82C93EC5-1C89-444C-A092-F4E209E4B1AC}" type="parTrans" cxnId="{D70E459F-E545-4F70-88E9-6E28B7E14498}">
      <dgm:prSet/>
      <dgm:spPr/>
      <dgm:t>
        <a:bodyPr/>
        <a:lstStyle/>
        <a:p>
          <a:endParaRPr lang="en-ZA"/>
        </a:p>
      </dgm:t>
    </dgm:pt>
    <dgm:pt modelId="{F7C4BEFE-C145-4513-A7C8-80C82D2C3768}" type="sibTrans" cxnId="{D70E459F-E545-4F70-88E9-6E28B7E14498}">
      <dgm:prSet/>
      <dgm:spPr/>
      <dgm:t>
        <a:bodyPr/>
        <a:lstStyle/>
        <a:p>
          <a:endParaRPr lang="en-ZA"/>
        </a:p>
      </dgm:t>
    </dgm:pt>
    <dgm:pt modelId="{98C60465-F1A5-4FDB-99B0-646D699F999A}">
      <dgm:prSe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Sponsors </a:t>
          </a:r>
        </a:p>
      </dgm:t>
    </dgm:pt>
    <dgm:pt modelId="{89270016-4EAD-42F4-8057-E86956067AEA}" type="parTrans" cxnId="{B10154E7-BE3F-4A7C-825B-7EC232804B36}">
      <dgm:prSet/>
      <dgm:spPr/>
      <dgm:t>
        <a:bodyPr/>
        <a:lstStyle/>
        <a:p>
          <a:endParaRPr lang="en-ZA"/>
        </a:p>
      </dgm:t>
    </dgm:pt>
    <dgm:pt modelId="{45347068-3FEA-45E2-B557-4D5E2D9CC424}" type="sibTrans" cxnId="{B10154E7-BE3F-4A7C-825B-7EC232804B36}">
      <dgm:prSet/>
      <dgm:spPr/>
      <dgm:t>
        <a:bodyPr/>
        <a:lstStyle/>
        <a:p>
          <a:endParaRPr lang="en-ZA"/>
        </a:p>
      </dgm:t>
    </dgm:pt>
    <dgm:pt modelId="{E93EF4FB-15A5-465C-9EBD-8785D4EA5DC1}">
      <dgm:prSe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Patrons and punters</a:t>
          </a:r>
        </a:p>
      </dgm:t>
    </dgm:pt>
    <dgm:pt modelId="{CD0BDB2C-C772-49D5-ADFE-D8DF3F07ED26}" type="parTrans" cxnId="{93D81303-7EA7-45F0-B4F5-617C6B11125B}">
      <dgm:prSet/>
      <dgm:spPr/>
      <dgm:t>
        <a:bodyPr/>
        <a:lstStyle/>
        <a:p>
          <a:endParaRPr lang="en-ZA"/>
        </a:p>
      </dgm:t>
    </dgm:pt>
    <dgm:pt modelId="{5FEC2505-3711-4490-8CB6-A3642E0EC336}" type="sibTrans" cxnId="{93D81303-7EA7-45F0-B4F5-617C6B11125B}">
      <dgm:prSet/>
      <dgm:spPr/>
      <dgm:t>
        <a:bodyPr/>
        <a:lstStyle/>
        <a:p>
          <a:endParaRPr lang="en-ZA"/>
        </a:p>
      </dgm:t>
    </dgm:pt>
    <dgm:pt modelId="{B5AD9AD7-451E-4638-A57D-5C3DF983E2FA}">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Horse Racecourse Operators/ Facility Managers</a:t>
          </a:r>
          <a:endParaRPr lang="en-ZA" sz="1600" dirty="0">
            <a:latin typeface="Lato" panose="020F0502020204030203" pitchFamily="34" charset="0"/>
            <a:ea typeface="Lato" panose="020F0502020204030203" pitchFamily="34" charset="0"/>
            <a:cs typeface="Lato" panose="020F0502020204030203" pitchFamily="34" charset="0"/>
          </a:endParaRPr>
        </a:p>
      </dgm:t>
    </dgm:pt>
    <dgm:pt modelId="{9D9ED744-84CB-4519-9694-5BB979421CC2}" type="parTrans" cxnId="{F7872C28-E112-42F6-93BE-43F7B9F35B3F}">
      <dgm:prSet/>
      <dgm:spPr/>
      <dgm:t>
        <a:bodyPr/>
        <a:lstStyle/>
        <a:p>
          <a:endParaRPr lang="en-ZA"/>
        </a:p>
      </dgm:t>
    </dgm:pt>
    <dgm:pt modelId="{F1301401-159B-40B7-8AC5-2D2D32E0816B}" type="sibTrans" cxnId="{F7872C28-E112-42F6-93BE-43F7B9F35B3F}">
      <dgm:prSet/>
      <dgm:spPr/>
      <dgm:t>
        <a:bodyPr/>
        <a:lstStyle/>
        <a:p>
          <a:endParaRPr lang="en-ZA"/>
        </a:p>
      </dgm:t>
    </dgm:pt>
    <dgm:pt modelId="{BE2D9A01-FD08-42C3-ADAF-F0234FE07508}">
      <dgm:prSe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Event organizers (i.e., mainly representatives from various municipalities)</a:t>
          </a:r>
        </a:p>
        <a:p>
          <a:endParaRPr lang="en-ZA" sz="1600" dirty="0">
            <a:latin typeface="Lato" panose="020F0502020204030203" pitchFamily="34" charset="0"/>
            <a:ea typeface="Lato" panose="020F0502020204030203" pitchFamily="34" charset="0"/>
            <a:cs typeface="Lato" panose="020F0502020204030203" pitchFamily="34" charset="0"/>
          </a:endParaRPr>
        </a:p>
      </dgm:t>
    </dgm:pt>
    <dgm:pt modelId="{B11BA38A-8605-49B3-AD2F-A357559837B7}" type="parTrans" cxnId="{473B18D3-4993-4B5E-B871-F4E1A1932E79}">
      <dgm:prSet/>
      <dgm:spPr/>
      <dgm:t>
        <a:bodyPr/>
        <a:lstStyle/>
        <a:p>
          <a:endParaRPr lang="en-ZA"/>
        </a:p>
      </dgm:t>
    </dgm:pt>
    <dgm:pt modelId="{1438D1C4-11A0-4C64-9FD4-8F04D624CA61}" type="sibTrans" cxnId="{473B18D3-4993-4B5E-B871-F4E1A1932E79}">
      <dgm:prSet/>
      <dgm:spPr/>
      <dgm:t>
        <a:bodyPr/>
        <a:lstStyle/>
        <a:p>
          <a:endParaRPr lang="en-ZA"/>
        </a:p>
      </dgm:t>
    </dgm:pt>
    <dgm:pt modelId="{0E447643-BEBE-42DE-9E4A-5264B04DD161}">
      <dgm:prSet custT="1"/>
      <dgm:spPr/>
      <dgm:t>
        <a:bodyPr/>
        <a:lstStyle/>
        <a:p>
          <a:endParaRPr lang="en-ZA" sz="1600" dirty="0">
            <a:latin typeface="Lato" panose="020F0502020204030203" pitchFamily="34" charset="0"/>
            <a:ea typeface="Lato" panose="020F0502020204030203" pitchFamily="34" charset="0"/>
            <a:cs typeface="Lato" panose="020F0502020204030203" pitchFamily="34" charset="0"/>
          </a:endParaRPr>
        </a:p>
      </dgm:t>
    </dgm:pt>
    <dgm:pt modelId="{5447899D-177D-4D03-9F08-4C9B97014D01}" type="parTrans" cxnId="{7D64EADD-838D-4138-B051-D2CAF359E840}">
      <dgm:prSet/>
      <dgm:spPr/>
      <dgm:t>
        <a:bodyPr/>
        <a:lstStyle/>
        <a:p>
          <a:endParaRPr lang="en-ZA"/>
        </a:p>
      </dgm:t>
    </dgm:pt>
    <dgm:pt modelId="{C5756582-ED48-4B9E-97AD-24CA1E99D59E}" type="sibTrans" cxnId="{7D64EADD-838D-4138-B051-D2CAF359E840}">
      <dgm:prSet/>
      <dgm:spPr/>
      <dgm:t>
        <a:bodyPr/>
        <a:lstStyle/>
        <a:p>
          <a:endParaRPr lang="en-ZA"/>
        </a:p>
      </dgm:t>
    </dgm:pt>
    <dgm:pt modelId="{653B185A-9238-4CE4-8B33-2B3F6DEF74D5}">
      <dgm:prSet phldrT="[Tex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Government/Entities/ Municipalities</a:t>
          </a:r>
        </a:p>
      </dgm:t>
    </dgm:pt>
    <dgm:pt modelId="{7E72C4BF-720C-4DE0-B43E-5C8C0560EB36}" type="parTrans" cxnId="{0E1E0C45-96EE-43C7-B8DB-521F91E2C84B}">
      <dgm:prSet/>
      <dgm:spPr/>
      <dgm:t>
        <a:bodyPr/>
        <a:lstStyle/>
        <a:p>
          <a:endParaRPr lang="en-ZA"/>
        </a:p>
      </dgm:t>
    </dgm:pt>
    <dgm:pt modelId="{12A5A14F-C767-4ED8-99D7-860D4441A3D4}" type="sibTrans" cxnId="{0E1E0C45-96EE-43C7-B8DB-521F91E2C84B}">
      <dgm:prSet/>
      <dgm:spPr/>
      <dgm:t>
        <a:bodyPr/>
        <a:lstStyle/>
        <a:p>
          <a:endParaRPr lang="en-ZA"/>
        </a:p>
      </dgm:t>
    </dgm:pt>
    <dgm:pt modelId="{2FC89975-3F2F-4F20-9240-3B53D3F38C60}">
      <dgm:prSet phldrT="[Text]" custT="1"/>
      <dgm:spPr/>
      <dgm:t>
        <a:bodyPr/>
        <a:lstStyle/>
        <a:p>
          <a:r>
            <a:rPr lang="en-US" sz="1600" dirty="0">
              <a:latin typeface="Lato" panose="020F0502020204030203" pitchFamily="34" charset="0"/>
              <a:ea typeface="Lato" panose="020F0502020204030203" pitchFamily="34" charset="0"/>
              <a:cs typeface="Lato" panose="020F0502020204030203" pitchFamily="34" charset="0"/>
            </a:rPr>
            <a:t>Regulatory Authority (National Horseracing Authority)</a:t>
          </a:r>
          <a:endParaRPr lang="en-ZA" sz="1600" dirty="0">
            <a:latin typeface="Lato" panose="020F0502020204030203" pitchFamily="34" charset="0"/>
            <a:ea typeface="Lato" panose="020F0502020204030203" pitchFamily="34" charset="0"/>
            <a:cs typeface="Lato" panose="020F0502020204030203" pitchFamily="34" charset="0"/>
          </a:endParaRPr>
        </a:p>
      </dgm:t>
    </dgm:pt>
    <dgm:pt modelId="{4B42EA06-E33F-4382-9F0D-FC8A523E9F90}" type="parTrans" cxnId="{4669EC34-F3C5-4F75-9E27-245DA598B45C}">
      <dgm:prSet/>
      <dgm:spPr/>
      <dgm:t>
        <a:bodyPr/>
        <a:lstStyle/>
        <a:p>
          <a:endParaRPr lang="en-ZA"/>
        </a:p>
      </dgm:t>
    </dgm:pt>
    <dgm:pt modelId="{D48A7C2E-7A30-4017-ABD3-A17A4CDB9C24}" type="sibTrans" cxnId="{4669EC34-F3C5-4F75-9E27-245DA598B45C}">
      <dgm:prSet/>
      <dgm:spPr/>
      <dgm:t>
        <a:bodyPr/>
        <a:lstStyle/>
        <a:p>
          <a:endParaRPr lang="en-ZA"/>
        </a:p>
      </dgm:t>
    </dgm:pt>
    <dgm:pt modelId="{6D70A04A-C6C5-42A3-9497-C804E361FADC}">
      <dgm:prSet custT="1"/>
      <dgm:spPr/>
      <dgm:t>
        <a:bodyPr/>
        <a:lstStyle/>
        <a:p>
          <a:r>
            <a:rPr lang="en-ZA" sz="1600" dirty="0">
              <a:latin typeface="Lato" panose="020F0502020204030203" pitchFamily="34" charset="0"/>
              <a:ea typeface="Lato" panose="020F0502020204030203" pitchFamily="34" charset="0"/>
              <a:cs typeface="Lato" panose="020F0502020204030203" pitchFamily="34" charset="0"/>
            </a:rPr>
            <a:t>Horse owners</a:t>
          </a:r>
        </a:p>
      </dgm:t>
    </dgm:pt>
    <dgm:pt modelId="{339A9649-3696-486F-8FE0-4F8A942B2BE9}" type="parTrans" cxnId="{10166D7D-B15C-40C7-B79A-63896B40D1F6}">
      <dgm:prSet/>
      <dgm:spPr/>
      <dgm:t>
        <a:bodyPr/>
        <a:lstStyle/>
        <a:p>
          <a:endParaRPr lang="en-ZA"/>
        </a:p>
      </dgm:t>
    </dgm:pt>
    <dgm:pt modelId="{0A16CA84-58C0-4013-B993-E581CDA34E48}" type="sibTrans" cxnId="{10166D7D-B15C-40C7-B79A-63896B40D1F6}">
      <dgm:prSet/>
      <dgm:spPr/>
      <dgm:t>
        <a:bodyPr/>
        <a:lstStyle/>
        <a:p>
          <a:endParaRPr lang="en-ZA"/>
        </a:p>
      </dgm:t>
    </dgm:pt>
    <dgm:pt modelId="{B45DB457-6FB6-4662-8E97-E9325AFF46EC}">
      <dgm:prSet phldrT="[Text]"/>
      <dgm:spPr/>
      <dgm:t>
        <a:bodyPr/>
        <a:lstStyle/>
        <a:p>
          <a:r>
            <a:rPr lang="en-ZA" dirty="0"/>
            <a:t>Horse management</a:t>
          </a:r>
        </a:p>
      </dgm:t>
    </dgm:pt>
    <dgm:pt modelId="{E4CB8D2C-9094-4F99-9497-3A91A00EE8E6}" type="sibTrans" cxnId="{B124D3FF-7F14-4BFA-9A4B-E7E20B0A9CC7}">
      <dgm:prSet/>
      <dgm:spPr/>
      <dgm:t>
        <a:bodyPr/>
        <a:lstStyle/>
        <a:p>
          <a:endParaRPr lang="en-ZA"/>
        </a:p>
      </dgm:t>
    </dgm:pt>
    <dgm:pt modelId="{0A84E6C8-CBF4-42EE-B762-5161C3F96FDD}" type="parTrans" cxnId="{B124D3FF-7F14-4BFA-9A4B-E7E20B0A9CC7}">
      <dgm:prSet/>
      <dgm:spPr/>
      <dgm:t>
        <a:bodyPr/>
        <a:lstStyle/>
        <a:p>
          <a:endParaRPr lang="en-ZA"/>
        </a:p>
      </dgm:t>
    </dgm:pt>
    <dgm:pt modelId="{DA46EADA-6779-42DD-B5CD-A1322993FD8D}">
      <dgm:prSet custT="1"/>
      <dgm:spPr/>
      <dgm:t>
        <a:bodyPr/>
        <a:lstStyle/>
        <a:p>
          <a:pPr marL="0" lvl="0" defTabSz="711200">
            <a:lnSpc>
              <a:spcPct val="90000"/>
            </a:lnSpc>
            <a:spcBef>
              <a:spcPct val="0"/>
            </a:spcBef>
            <a:spcAft>
              <a:spcPct val="35000"/>
            </a:spcAft>
            <a:buFont typeface="Arial" panose="020B0604020202020204" pitchFamily="34" charset="0"/>
            <a:buChar char="•"/>
          </a:pPr>
          <a:endParaRPr lang="en-ZA" sz="1600" dirty="0">
            <a:latin typeface="+mn-lt"/>
            <a:ea typeface="Lato" panose="020F0502020204030203" pitchFamily="34" charset="0"/>
            <a:cs typeface="Lato" panose="020F0502020204030203" pitchFamily="34" charset="0"/>
          </a:endParaRPr>
        </a:p>
      </dgm:t>
    </dgm:pt>
    <dgm:pt modelId="{BE340180-ACD9-4068-9C8A-F944259A2104}" type="sibTrans" cxnId="{9A12E017-F58D-42AC-A62D-124382E12DA9}">
      <dgm:prSet/>
      <dgm:spPr/>
      <dgm:t>
        <a:bodyPr/>
        <a:lstStyle/>
        <a:p>
          <a:endParaRPr lang="en-ZA"/>
        </a:p>
      </dgm:t>
    </dgm:pt>
    <dgm:pt modelId="{D12C45A7-D3EE-4527-955E-AC70F193DD4F}" type="parTrans" cxnId="{9A12E017-F58D-42AC-A62D-124382E12DA9}">
      <dgm:prSet/>
      <dgm:spPr/>
      <dgm:t>
        <a:bodyPr/>
        <a:lstStyle/>
        <a:p>
          <a:endParaRPr lang="en-ZA"/>
        </a:p>
      </dgm:t>
    </dgm:pt>
    <dgm:pt modelId="{16E20D42-0F8E-4DA2-A01E-1C083BC167A4}" type="pres">
      <dgm:prSet presAssocID="{5BFE4634-7E5A-4760-9024-CED84CFEAA1D}" presName="Name0" presStyleCnt="0">
        <dgm:presLayoutVars>
          <dgm:chMax val="5"/>
          <dgm:chPref val="5"/>
          <dgm:dir/>
          <dgm:animLvl val="lvl"/>
        </dgm:presLayoutVars>
      </dgm:prSet>
      <dgm:spPr/>
    </dgm:pt>
    <dgm:pt modelId="{0FF788A3-8618-4BC4-A830-083240D74E8A}" type="pres">
      <dgm:prSet presAssocID="{F4F8C0A1-3D3C-436A-8D24-8C5E5E14468F}" presName="parentText1" presStyleLbl="node1" presStyleIdx="0" presStyleCnt="3" custScaleX="100580" custScaleY="77780" custLinFactNeighborX="807" custLinFactNeighborY="-9207">
        <dgm:presLayoutVars>
          <dgm:chMax/>
          <dgm:chPref val="3"/>
          <dgm:bulletEnabled val="1"/>
        </dgm:presLayoutVars>
      </dgm:prSet>
      <dgm:spPr/>
    </dgm:pt>
    <dgm:pt modelId="{5EF21370-332C-4667-BF64-EAA400B18554}" type="pres">
      <dgm:prSet presAssocID="{F4F8C0A1-3D3C-436A-8D24-8C5E5E14468F}" presName="childText1" presStyleLbl="solidAlignAcc1" presStyleIdx="0" presStyleCnt="3" custScaleX="92733" custScaleY="67140" custLinFactNeighborX="-1427" custLinFactNeighborY="-28597">
        <dgm:presLayoutVars>
          <dgm:chMax val="0"/>
          <dgm:chPref val="0"/>
          <dgm:bulletEnabled val="1"/>
        </dgm:presLayoutVars>
      </dgm:prSet>
      <dgm:spPr/>
    </dgm:pt>
    <dgm:pt modelId="{195EE126-6BA9-4DA5-A782-2CCB19A7E386}" type="pres">
      <dgm:prSet presAssocID="{B45DB457-6FB6-4662-8E97-E9325AFF46EC}" presName="parentText2" presStyleLbl="node1" presStyleIdx="1" presStyleCnt="3" custScaleX="103971" custScaleY="82748" custLinFactNeighborY="-28809">
        <dgm:presLayoutVars>
          <dgm:chMax/>
          <dgm:chPref val="3"/>
          <dgm:bulletEnabled val="1"/>
        </dgm:presLayoutVars>
      </dgm:prSet>
      <dgm:spPr/>
    </dgm:pt>
    <dgm:pt modelId="{0D6B371F-B7B4-46AD-8921-0731791E002D}" type="pres">
      <dgm:prSet presAssocID="{B45DB457-6FB6-4662-8E97-E9325AFF46EC}" presName="childText2" presStyleLbl="solidAlignAcc1" presStyleIdx="1" presStyleCnt="3" custScaleX="94086" custScaleY="99185" custLinFactNeighborX="-7623" custLinFactNeighborY="-21459">
        <dgm:presLayoutVars>
          <dgm:chMax val="0"/>
          <dgm:chPref val="0"/>
          <dgm:bulletEnabled val="1"/>
        </dgm:presLayoutVars>
      </dgm:prSet>
      <dgm:spPr/>
    </dgm:pt>
    <dgm:pt modelId="{BFFD9157-95A8-4DC9-ADED-7EFD8CCFABE3}" type="pres">
      <dgm:prSet presAssocID="{BB734585-2B73-460D-93FA-9AF2940A226F}" presName="parentText3" presStyleLbl="node1" presStyleIdx="2" presStyleCnt="3" custScaleX="109921" custScaleY="75820" custLinFactNeighborX="-3632" custLinFactNeighborY="-35848">
        <dgm:presLayoutVars>
          <dgm:chMax/>
          <dgm:chPref val="3"/>
          <dgm:bulletEnabled val="1"/>
        </dgm:presLayoutVars>
      </dgm:prSet>
      <dgm:spPr/>
    </dgm:pt>
    <dgm:pt modelId="{6DF15796-BAF3-4A9D-9122-698050BBF246}" type="pres">
      <dgm:prSet presAssocID="{BB734585-2B73-460D-93FA-9AF2940A226F}" presName="childText3" presStyleLbl="solidAlignAcc1" presStyleIdx="2" presStyleCnt="3" custScaleX="116514" custScaleY="145179" custLinFactNeighborX="-1767" custLinFactNeighborY="-3162">
        <dgm:presLayoutVars>
          <dgm:chMax val="0"/>
          <dgm:chPref val="0"/>
          <dgm:bulletEnabled val="1"/>
        </dgm:presLayoutVars>
      </dgm:prSet>
      <dgm:spPr/>
    </dgm:pt>
  </dgm:ptLst>
  <dgm:cxnLst>
    <dgm:cxn modelId="{7B8EF900-365D-4E24-9956-8D6479FEADCD}" srcId="{F4F8C0A1-3D3C-436A-8D24-8C5E5E14468F}" destId="{E1845962-B205-4FCC-A72C-9A27156719D9}" srcOrd="0" destOrd="0" parTransId="{9F86C220-5C4E-4076-9961-A1964993D6EB}" sibTransId="{F60AC344-176F-482F-B4C3-E9F4B4D33255}"/>
    <dgm:cxn modelId="{93D81303-7EA7-45F0-B4F5-617C6B11125B}" srcId="{BB734585-2B73-460D-93FA-9AF2940A226F}" destId="{E93EF4FB-15A5-465C-9EBD-8785D4EA5DC1}" srcOrd="8" destOrd="0" parTransId="{CD0BDB2C-C772-49D5-ADFE-D8DF3F07ED26}" sibTransId="{5FEC2505-3711-4490-8CB6-A3642E0EC336}"/>
    <dgm:cxn modelId="{57000706-D924-4847-8610-8B57DBF4CB84}" type="presOf" srcId="{D3EA5A9E-5FE7-47C8-9686-E251835B89CC}" destId="{0D6B371F-B7B4-46AD-8921-0731791E002D}" srcOrd="0" destOrd="1" presId="urn:microsoft.com/office/officeart/2009/3/layout/IncreasingArrowsProcess"/>
    <dgm:cxn modelId="{9A12E017-F58D-42AC-A62D-124382E12DA9}" srcId="{F4F8C0A1-3D3C-436A-8D24-8C5E5E14468F}" destId="{DA46EADA-6779-42DD-B5CD-A1322993FD8D}" srcOrd="3" destOrd="0" parTransId="{D12C45A7-D3EE-4527-955E-AC70F193DD4F}" sibTransId="{BE340180-ACD9-4068-9C8A-F944259A2104}"/>
    <dgm:cxn modelId="{7F7D4B19-D744-40BE-843D-CC98B52ED94E}" type="presOf" srcId="{E93EF4FB-15A5-465C-9EBD-8785D4EA5DC1}" destId="{6DF15796-BAF3-4A9D-9122-698050BBF246}" srcOrd="0" destOrd="8" presId="urn:microsoft.com/office/officeart/2009/3/layout/IncreasingArrowsProcess"/>
    <dgm:cxn modelId="{79488624-5A8A-4285-AB39-B4F698318BBE}" type="presOf" srcId="{49947790-7EE2-4FB2-A42B-673BBAB4A0B8}" destId="{0D6B371F-B7B4-46AD-8921-0731791E002D}" srcOrd="0" destOrd="3" presId="urn:microsoft.com/office/officeart/2009/3/layout/IncreasingArrowsProcess"/>
    <dgm:cxn modelId="{F7872C28-E112-42F6-93BE-43F7B9F35B3F}" srcId="{BB734585-2B73-460D-93FA-9AF2940A226F}" destId="{B5AD9AD7-451E-4638-A57D-5C3DF983E2FA}" srcOrd="9" destOrd="0" parTransId="{9D9ED744-84CB-4519-9694-5BB979421CC2}" sibTransId="{F1301401-159B-40B7-8AC5-2D2D32E0816B}"/>
    <dgm:cxn modelId="{36DA442D-18D7-469F-BF3E-EAA5566E0429}" type="presOf" srcId="{BB734585-2B73-460D-93FA-9AF2940A226F}" destId="{BFFD9157-95A8-4DC9-ADED-7EFD8CCFABE3}" srcOrd="0" destOrd="0" presId="urn:microsoft.com/office/officeart/2009/3/layout/IncreasingArrowsProcess"/>
    <dgm:cxn modelId="{F7486E33-6DD4-429D-971A-3FBCF66793E6}" type="presOf" srcId="{EB01375D-4B37-4624-A54A-FB8ECD1D46E5}" destId="{6DF15796-BAF3-4A9D-9122-698050BBF246}" srcOrd="0" destOrd="0" presId="urn:microsoft.com/office/officeart/2009/3/layout/IncreasingArrowsProcess"/>
    <dgm:cxn modelId="{4669EC34-F3C5-4F75-9E27-245DA598B45C}" srcId="{BB734585-2B73-460D-93FA-9AF2940A226F}" destId="{2FC89975-3F2F-4F20-9240-3B53D3F38C60}" srcOrd="3" destOrd="0" parTransId="{4B42EA06-E33F-4382-9F0D-FC8A523E9F90}" sibTransId="{D48A7C2E-7A30-4017-ABD3-A17A4CDB9C24}"/>
    <dgm:cxn modelId="{DFA84237-8859-40C9-A88D-515CF6B1A541}" type="presOf" srcId="{DFCE1BD2-FDA3-4268-BE74-F91E75A6A672}" destId="{0D6B371F-B7B4-46AD-8921-0731791E002D}" srcOrd="0" destOrd="5" presId="urn:microsoft.com/office/officeart/2009/3/layout/IncreasingArrowsProcess"/>
    <dgm:cxn modelId="{D6BEF85F-CB8F-492D-A3E9-1F43E9ECA607}" type="presOf" srcId="{DA46EADA-6779-42DD-B5CD-A1322993FD8D}" destId="{5EF21370-332C-4667-BF64-EAA400B18554}" srcOrd="0" destOrd="3" presId="urn:microsoft.com/office/officeart/2009/3/layout/IncreasingArrowsProcess"/>
    <dgm:cxn modelId="{01F74542-5398-4E2B-9E97-9FF564EF672C}" type="presOf" srcId="{58793535-CE63-4649-804D-8D7655FE255E}" destId="{0D6B371F-B7B4-46AD-8921-0731791E002D}" srcOrd="0" destOrd="6" presId="urn:microsoft.com/office/officeart/2009/3/layout/IncreasingArrowsProcess"/>
    <dgm:cxn modelId="{EE78B144-B39C-4B4E-994A-FACBDBA545F0}" srcId="{F4F8C0A1-3D3C-436A-8D24-8C5E5E14468F}" destId="{6A982A3B-7721-417D-9559-ECA730E869CF}" srcOrd="2" destOrd="0" parTransId="{4A470676-F4E0-4910-9C69-3CE0EF2474C1}" sibTransId="{885E9039-3A5F-4795-85A3-2BC1D6EF8BD2}"/>
    <dgm:cxn modelId="{0E1E0C45-96EE-43C7-B8DB-521F91E2C84B}" srcId="{BB734585-2B73-460D-93FA-9AF2940A226F}" destId="{653B185A-9238-4CE4-8B33-2B3F6DEF74D5}" srcOrd="1" destOrd="0" parTransId="{7E72C4BF-720C-4DE0-B43E-5C8C0560EB36}" sibTransId="{12A5A14F-C767-4ED8-99D7-860D4441A3D4}"/>
    <dgm:cxn modelId="{BF01FC46-1224-4AD4-8A68-A1AD5A6ACB11}" srcId="{B45DB457-6FB6-4662-8E97-E9325AFF46EC}" destId="{58793535-CE63-4649-804D-8D7655FE255E}" srcOrd="6" destOrd="0" parTransId="{C708C64D-A8A4-456B-BC34-590318076D8D}" sibTransId="{0760F2B0-8989-4191-8B80-663B5F777EDC}"/>
    <dgm:cxn modelId="{F7A8B747-5EA8-480F-9D17-4F433610DFAF}" type="presOf" srcId="{F4F8C0A1-3D3C-436A-8D24-8C5E5E14468F}" destId="{0FF788A3-8618-4BC4-A830-083240D74E8A}" srcOrd="0" destOrd="0" presId="urn:microsoft.com/office/officeart/2009/3/layout/IncreasingArrowsProcess"/>
    <dgm:cxn modelId="{214D816E-D27D-4A23-83C6-E09162473ECC}" type="presOf" srcId="{6A982A3B-7721-417D-9559-ECA730E869CF}" destId="{5EF21370-332C-4667-BF64-EAA400B18554}" srcOrd="0" destOrd="2" presId="urn:microsoft.com/office/officeart/2009/3/layout/IncreasingArrowsProcess"/>
    <dgm:cxn modelId="{9DCDB26E-82B6-4B20-9B01-4B94E85498E1}" srcId="{B45DB457-6FB6-4662-8E97-E9325AFF46EC}" destId="{DFCE1BD2-FDA3-4268-BE74-F91E75A6A672}" srcOrd="5" destOrd="0" parTransId="{CEBD73E8-5D79-48A6-AE25-D193AE31EBFC}" sibTransId="{53E547F0-15EB-4B94-94E5-37FC976F841F}"/>
    <dgm:cxn modelId="{877A8871-942B-4286-9467-84EE449C39BD}" srcId="{B45DB457-6FB6-4662-8E97-E9325AFF46EC}" destId="{D3EA5A9E-5FE7-47C8-9686-E251835B89CC}" srcOrd="1" destOrd="0" parTransId="{BFAAFFFD-27B3-492F-9EED-69FB38FF3328}" sibTransId="{62E9890A-FA2F-48B0-AABF-68B528792795}"/>
    <dgm:cxn modelId="{834CDD71-F54D-481F-8238-4C7816CFA596}" type="presOf" srcId="{D65CACD4-1937-4B6C-8FA7-1A1BCB7938EC}" destId="{0D6B371F-B7B4-46AD-8921-0731791E002D}" srcOrd="0" destOrd="4" presId="urn:microsoft.com/office/officeart/2009/3/layout/IncreasingArrowsProcess"/>
    <dgm:cxn modelId="{EF9F3F52-7C4A-4C0C-BB02-38401E032699}" type="presOf" srcId="{0E447643-BEBE-42DE-9E4A-5264B04DD161}" destId="{6DF15796-BAF3-4A9D-9122-698050BBF246}" srcOrd="0" destOrd="11" presId="urn:microsoft.com/office/officeart/2009/3/layout/IncreasingArrowsProcess"/>
    <dgm:cxn modelId="{4D88D053-90CE-47A3-8504-47C1E8433B05}" srcId="{5BFE4634-7E5A-4760-9024-CED84CFEAA1D}" destId="{BB734585-2B73-460D-93FA-9AF2940A226F}" srcOrd="2" destOrd="0" parTransId="{20B4B511-BFD6-46E5-81D2-7D2C566EF8EF}" sibTransId="{62D4044B-FE1D-4380-BC84-D57B95738ED3}"/>
    <dgm:cxn modelId="{B0F38759-21E8-4405-AC55-5525B5F93870}" type="presOf" srcId="{B0F414C8-47EC-4228-96AD-EB17E88710EB}" destId="{0D6B371F-B7B4-46AD-8921-0731791E002D}" srcOrd="0" destOrd="0" presId="urn:microsoft.com/office/officeart/2009/3/layout/IncreasingArrowsProcess"/>
    <dgm:cxn modelId="{9647087D-6CC0-45B4-9B89-46B0CCBAEB57}" srcId="{B45DB457-6FB6-4662-8E97-E9325AFF46EC}" destId="{B0F414C8-47EC-4228-96AD-EB17E88710EB}" srcOrd="0" destOrd="0" parTransId="{7C852625-CDA1-4339-B341-1942601C0ABE}" sibTransId="{77401CF9-2452-44C8-94B6-B4C855F793A6}"/>
    <dgm:cxn modelId="{10166D7D-B15C-40C7-B79A-63896B40D1F6}" srcId="{BB734585-2B73-460D-93FA-9AF2940A226F}" destId="{6D70A04A-C6C5-42A3-9497-C804E361FADC}" srcOrd="2" destOrd="0" parTransId="{339A9649-3696-486F-8FE0-4F8A942B2BE9}" sibTransId="{0A16CA84-58C0-4013-B993-E581CDA34E48}"/>
    <dgm:cxn modelId="{954B198A-9148-4AFF-A4AA-83E62FA9752B}" type="presOf" srcId="{2BDD906A-1D06-43D6-A305-3C5B8FB8E60E}" destId="{5EF21370-332C-4667-BF64-EAA400B18554}" srcOrd="0" destOrd="1" presId="urn:microsoft.com/office/officeart/2009/3/layout/IncreasingArrowsProcess"/>
    <dgm:cxn modelId="{FA75098B-DD9D-425B-867F-25C8D0C35DAE}" srcId="{B45DB457-6FB6-4662-8E97-E9325AFF46EC}" destId="{49947790-7EE2-4FB2-A42B-673BBAB4A0B8}" srcOrd="3" destOrd="0" parTransId="{441C5C09-5396-46A3-BF8E-4998B4613C68}" sibTransId="{176D6E04-1FC5-4BB5-BEA5-A41679E06D61}"/>
    <dgm:cxn modelId="{46AB3D98-52F1-4B98-9CA1-CE8404D3E12E}" type="presOf" srcId="{B45DB457-6FB6-4662-8E97-E9325AFF46EC}" destId="{195EE126-6BA9-4DA5-A782-2CCB19A7E386}" srcOrd="0" destOrd="0" presId="urn:microsoft.com/office/officeart/2009/3/layout/IncreasingArrowsProcess"/>
    <dgm:cxn modelId="{6814AF9C-E493-4D8D-8666-889E3C6B93B9}" srcId="{B45DB457-6FB6-4662-8E97-E9325AFF46EC}" destId="{9FCADCA6-3433-44A6-B0BD-78AF4D140298}" srcOrd="2" destOrd="0" parTransId="{F316696D-4F9C-4346-A7DB-C1B104054D61}" sibTransId="{37FF7CAF-15AF-4113-8A95-3F21C8BD7E30}"/>
    <dgm:cxn modelId="{D70E459F-E545-4F70-88E9-6E28B7E14498}" srcId="{BB734585-2B73-460D-93FA-9AF2940A226F}" destId="{C8201855-52D4-4431-AD1A-1F1D6FCB4042}" srcOrd="6" destOrd="0" parTransId="{82C93EC5-1C89-444C-A092-F4E209E4B1AC}" sibTransId="{F7C4BEFE-C145-4513-A7C8-80C82D2C3768}"/>
    <dgm:cxn modelId="{4554D2A1-ADF7-4EAE-A12A-9FC35849ACC6}" type="presOf" srcId="{BE2D9A01-FD08-42C3-ADAF-F0234FE07508}" destId="{6DF15796-BAF3-4A9D-9122-698050BBF246}" srcOrd="0" destOrd="10" presId="urn:microsoft.com/office/officeart/2009/3/layout/IncreasingArrowsProcess"/>
    <dgm:cxn modelId="{462045A2-69EF-4C40-91DB-4A15F9B70250}" type="presOf" srcId="{6D70A04A-C6C5-42A3-9497-C804E361FADC}" destId="{6DF15796-BAF3-4A9D-9122-698050BBF246}" srcOrd="0" destOrd="2" presId="urn:microsoft.com/office/officeart/2009/3/layout/IncreasingArrowsProcess"/>
    <dgm:cxn modelId="{082272A8-FB90-42E9-884D-68B04B539EEE}" srcId="{B45DB457-6FB6-4662-8E97-E9325AFF46EC}" destId="{D65CACD4-1937-4B6C-8FA7-1A1BCB7938EC}" srcOrd="4" destOrd="0" parTransId="{999E0DAE-54BB-40B0-B2F7-21E5E048D2C2}" sibTransId="{F0598517-2346-4421-9E40-9B2808D513F7}"/>
    <dgm:cxn modelId="{09D74AAF-F8BA-42E8-8636-55D01F5826CF}" srcId="{BB734585-2B73-460D-93FA-9AF2940A226F}" destId="{EB01375D-4B37-4624-A54A-FB8ECD1D46E5}" srcOrd="0" destOrd="0" parTransId="{686DFEB6-6AE9-4045-9499-4840B266EDBC}" sibTransId="{3B3E7F8C-71D4-40C9-A70A-D56D0879C228}"/>
    <dgm:cxn modelId="{FC9FB8C2-4AC3-4F24-AB69-F887813AD005}" srcId="{BB734585-2B73-460D-93FA-9AF2940A226F}" destId="{643C90F8-B2EB-4C89-9958-4664B1B13C60}" srcOrd="5" destOrd="0" parTransId="{9E77991F-898D-4F4A-827C-BBF4EAD0A84D}" sibTransId="{A1159496-F46C-483B-93C7-91F1019FCEF1}"/>
    <dgm:cxn modelId="{F4DE81C5-1275-4F0B-83C2-42CA34F13FF6}" type="presOf" srcId="{2FC89975-3F2F-4F20-9240-3B53D3F38C60}" destId="{6DF15796-BAF3-4A9D-9122-698050BBF246}" srcOrd="0" destOrd="3" presId="urn:microsoft.com/office/officeart/2009/3/layout/IncreasingArrowsProcess"/>
    <dgm:cxn modelId="{3270D9CD-6C6A-41E7-846E-0634B2BB8590}" srcId="{BB734585-2B73-460D-93FA-9AF2940A226F}" destId="{629F488C-A258-45C6-B004-536A03EF933D}" srcOrd="4" destOrd="0" parTransId="{562B52B5-834E-48C7-BA1C-58463C7C02AA}" sibTransId="{58A8140D-6A05-495A-91C2-82C59E0061BD}"/>
    <dgm:cxn modelId="{473B18D3-4993-4B5E-B871-F4E1A1932E79}" srcId="{BB734585-2B73-460D-93FA-9AF2940A226F}" destId="{BE2D9A01-FD08-42C3-ADAF-F0234FE07508}" srcOrd="10" destOrd="0" parTransId="{B11BA38A-8605-49B3-AD2F-A357559837B7}" sibTransId="{1438D1C4-11A0-4C64-9FD4-8F04D624CA61}"/>
    <dgm:cxn modelId="{352CF7D7-83C1-4383-8CC0-C76A2F3F4B72}" type="presOf" srcId="{B5AD9AD7-451E-4638-A57D-5C3DF983E2FA}" destId="{6DF15796-BAF3-4A9D-9122-698050BBF246}" srcOrd="0" destOrd="9" presId="urn:microsoft.com/office/officeart/2009/3/layout/IncreasingArrowsProcess"/>
    <dgm:cxn modelId="{7D64EADD-838D-4138-B051-D2CAF359E840}" srcId="{BB734585-2B73-460D-93FA-9AF2940A226F}" destId="{0E447643-BEBE-42DE-9E4A-5264B04DD161}" srcOrd="11" destOrd="0" parTransId="{5447899D-177D-4D03-9F08-4C9B97014D01}" sibTransId="{C5756582-ED48-4B9E-97AD-24CA1E99D59E}"/>
    <dgm:cxn modelId="{E78A19E2-F18F-4489-AC05-87360A1DE66A}" srcId="{F4F8C0A1-3D3C-436A-8D24-8C5E5E14468F}" destId="{2BDD906A-1D06-43D6-A305-3C5B8FB8E60E}" srcOrd="1" destOrd="0" parTransId="{48026783-F1B1-4479-8DF9-24DFF9C9DFFA}" sibTransId="{1F31307F-E52C-434B-9A2A-55BAD7F4DFE5}"/>
    <dgm:cxn modelId="{32A3EDE5-75EF-429A-8DA2-7FF87DE3BB29}" type="presOf" srcId="{E1845962-B205-4FCC-A72C-9A27156719D9}" destId="{5EF21370-332C-4667-BF64-EAA400B18554}" srcOrd="0" destOrd="0" presId="urn:microsoft.com/office/officeart/2009/3/layout/IncreasingArrowsProcess"/>
    <dgm:cxn modelId="{21F859E6-FE2D-4709-A419-417F7E529403}" type="presOf" srcId="{5BFE4634-7E5A-4760-9024-CED84CFEAA1D}" destId="{16E20D42-0F8E-4DA2-A01E-1C083BC167A4}" srcOrd="0" destOrd="0" presId="urn:microsoft.com/office/officeart/2009/3/layout/IncreasingArrowsProcess"/>
    <dgm:cxn modelId="{6D883CE7-5E65-4927-965B-5FD7AC519C72}" type="presOf" srcId="{629F488C-A258-45C6-B004-536A03EF933D}" destId="{6DF15796-BAF3-4A9D-9122-698050BBF246}" srcOrd="0" destOrd="4" presId="urn:microsoft.com/office/officeart/2009/3/layout/IncreasingArrowsProcess"/>
    <dgm:cxn modelId="{B10154E7-BE3F-4A7C-825B-7EC232804B36}" srcId="{BB734585-2B73-460D-93FA-9AF2940A226F}" destId="{98C60465-F1A5-4FDB-99B0-646D699F999A}" srcOrd="7" destOrd="0" parTransId="{89270016-4EAD-42F4-8057-E86956067AEA}" sibTransId="{45347068-3FEA-45E2-B557-4D5E2D9CC424}"/>
    <dgm:cxn modelId="{07218FEB-D766-4274-825C-E2CED395528E}" srcId="{5BFE4634-7E5A-4760-9024-CED84CFEAA1D}" destId="{F4F8C0A1-3D3C-436A-8D24-8C5E5E14468F}" srcOrd="0" destOrd="0" parTransId="{C8A5AB52-A25B-4933-8DDC-890A48EEACEC}" sibTransId="{6C679567-A5D3-4094-BE32-A0439C7FCEA9}"/>
    <dgm:cxn modelId="{C0ADBEEF-C89C-4076-AC2D-FC8EDB95AE71}" type="presOf" srcId="{98C60465-F1A5-4FDB-99B0-646D699F999A}" destId="{6DF15796-BAF3-4A9D-9122-698050BBF246}" srcOrd="0" destOrd="7" presId="urn:microsoft.com/office/officeart/2009/3/layout/IncreasingArrowsProcess"/>
    <dgm:cxn modelId="{107B4FF1-5F12-4D15-9013-6DE336EFF3E4}" type="presOf" srcId="{653B185A-9238-4CE4-8B33-2B3F6DEF74D5}" destId="{6DF15796-BAF3-4A9D-9122-698050BBF246}" srcOrd="0" destOrd="1" presId="urn:microsoft.com/office/officeart/2009/3/layout/IncreasingArrowsProcess"/>
    <dgm:cxn modelId="{5D3C22F5-7D1D-4093-8597-4104BF92B596}" type="presOf" srcId="{C8201855-52D4-4431-AD1A-1F1D6FCB4042}" destId="{6DF15796-BAF3-4A9D-9122-698050BBF246}" srcOrd="0" destOrd="6" presId="urn:microsoft.com/office/officeart/2009/3/layout/IncreasingArrowsProcess"/>
    <dgm:cxn modelId="{43F4D3FB-199D-4713-A018-E4AB6ECE70AB}" type="presOf" srcId="{9FCADCA6-3433-44A6-B0BD-78AF4D140298}" destId="{0D6B371F-B7B4-46AD-8921-0731791E002D}" srcOrd="0" destOrd="2" presId="urn:microsoft.com/office/officeart/2009/3/layout/IncreasingArrowsProcess"/>
    <dgm:cxn modelId="{085A92FE-8693-4F8E-9F32-A00A2E960E55}" type="presOf" srcId="{643C90F8-B2EB-4C89-9958-4664B1B13C60}" destId="{6DF15796-BAF3-4A9D-9122-698050BBF246}" srcOrd="0" destOrd="5" presId="urn:microsoft.com/office/officeart/2009/3/layout/IncreasingArrowsProcess"/>
    <dgm:cxn modelId="{B124D3FF-7F14-4BFA-9A4B-E7E20B0A9CC7}" srcId="{5BFE4634-7E5A-4760-9024-CED84CFEAA1D}" destId="{B45DB457-6FB6-4662-8E97-E9325AFF46EC}" srcOrd="1" destOrd="0" parTransId="{0A84E6C8-CBF4-42EE-B762-5161C3F96FDD}" sibTransId="{E4CB8D2C-9094-4F99-9497-3A91A00EE8E6}"/>
    <dgm:cxn modelId="{9BE4C66A-80E4-410E-AAB3-EED97EE66132}" type="presParOf" srcId="{16E20D42-0F8E-4DA2-A01E-1C083BC167A4}" destId="{0FF788A3-8618-4BC4-A830-083240D74E8A}" srcOrd="0" destOrd="0" presId="urn:microsoft.com/office/officeart/2009/3/layout/IncreasingArrowsProcess"/>
    <dgm:cxn modelId="{A6661DA9-F682-4795-900E-E46FE71C01DB}" type="presParOf" srcId="{16E20D42-0F8E-4DA2-A01E-1C083BC167A4}" destId="{5EF21370-332C-4667-BF64-EAA400B18554}" srcOrd="1" destOrd="0" presId="urn:microsoft.com/office/officeart/2009/3/layout/IncreasingArrowsProcess"/>
    <dgm:cxn modelId="{7C1A3035-DD04-4216-AE26-AD270D8319A1}" type="presParOf" srcId="{16E20D42-0F8E-4DA2-A01E-1C083BC167A4}" destId="{195EE126-6BA9-4DA5-A782-2CCB19A7E386}" srcOrd="2" destOrd="0" presId="urn:microsoft.com/office/officeart/2009/3/layout/IncreasingArrowsProcess"/>
    <dgm:cxn modelId="{BCD0F993-3437-4843-8C2B-AF2BAD5B850A}" type="presParOf" srcId="{16E20D42-0F8E-4DA2-A01E-1C083BC167A4}" destId="{0D6B371F-B7B4-46AD-8921-0731791E002D}" srcOrd="3" destOrd="0" presId="urn:microsoft.com/office/officeart/2009/3/layout/IncreasingArrowsProcess"/>
    <dgm:cxn modelId="{C261C634-7E82-4DA9-9717-8A86F3B58C71}" type="presParOf" srcId="{16E20D42-0F8E-4DA2-A01E-1C083BC167A4}" destId="{BFFD9157-95A8-4DC9-ADED-7EFD8CCFABE3}" srcOrd="4" destOrd="0" presId="urn:microsoft.com/office/officeart/2009/3/layout/IncreasingArrowsProcess"/>
    <dgm:cxn modelId="{90C221EB-63BF-42E5-B71C-40085716BCEE}" type="presParOf" srcId="{16E20D42-0F8E-4DA2-A01E-1C083BC167A4}" destId="{6DF15796-BAF3-4A9D-9122-698050BBF24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8DAE5-7742-4D98-BF08-520DAB393BC2}"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E5698C37-8A9D-40B2-B14A-F677466A16D8}">
      <dgm:prSet phldrT="[Text]"/>
      <dgm:spPr/>
      <dgm:t>
        <a:bodyPr/>
        <a:lstStyle/>
        <a:p>
          <a:r>
            <a:rPr lang="en-US" dirty="0">
              <a:latin typeface="Lato" panose="020F0502020204030203" pitchFamily="34" charset="0"/>
              <a:ea typeface="Lato" panose="020F0502020204030203" pitchFamily="34" charset="0"/>
              <a:cs typeface="Lato" panose="020F0502020204030203" pitchFamily="34" charset="0"/>
            </a:rPr>
            <a:t>Strategic interventions proposed to monetize THR</a:t>
          </a:r>
        </a:p>
      </dgm:t>
    </dgm:pt>
    <dgm:pt modelId="{DBE01D99-BA6E-4804-8AEF-8FB0909E1975}" type="parTrans" cxnId="{605F3C22-C71C-4AC9-856B-0402125C9E0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2FBB040-EFA2-4EAE-829A-4E37A86CCB6E}" type="sibTrans" cxnId="{605F3C22-C71C-4AC9-856B-0402125C9E0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6500CFD-01E0-4CF6-9B40-FF2702654A5B}">
      <dgm:prSet/>
      <dgm:spPr/>
      <dgm:t>
        <a:bodyPr/>
        <a:lstStyle/>
        <a:p>
          <a:r>
            <a:rPr lang="en-US" b="0" dirty="0">
              <a:latin typeface="Lato" panose="020F0502020204030203" pitchFamily="34" charset="0"/>
              <a:ea typeface="Lato" panose="020F0502020204030203" pitchFamily="34" charset="0"/>
              <a:cs typeface="Lato" panose="020F0502020204030203" pitchFamily="34" charset="0"/>
            </a:rPr>
            <a:t>Supply-side investments (Horse owners &amp; jockeys)</a:t>
          </a:r>
        </a:p>
      </dgm:t>
    </dgm:pt>
    <dgm:pt modelId="{F08D58FA-93BD-4579-B848-CA3C5B1C8588}" type="parTrans" cxnId="{6F925046-6C6F-45C9-9F7E-364A86E5DD1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B771A3D-C9F2-4534-BB87-EA8718BA3438}" type="sibTrans" cxnId="{6F925046-6C6F-45C9-9F7E-364A86E5DD1D}">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F1A58F3-0171-41BF-BE62-4E375B73F6CE}">
      <dgm:prSet custT="1"/>
      <dgm:spPr/>
      <dgm:t>
        <a:bodyPr/>
        <a:lstStyle/>
        <a:p>
          <a:r>
            <a:rPr lang="en-US" sz="1400" b="1" dirty="0">
              <a:effectLst/>
              <a:latin typeface="Lato" panose="020F0502020204030203" pitchFamily="34" charset="0"/>
              <a:ea typeface="Lato" panose="020F0502020204030203" pitchFamily="34" charset="0"/>
              <a:cs typeface="Lato" panose="020F0502020204030203" pitchFamily="34" charset="0"/>
            </a:rPr>
            <a:t>Introduce betting on THR events</a:t>
          </a:r>
          <a:r>
            <a:rPr lang="en-US" sz="1400" dirty="0">
              <a:effectLst/>
              <a:latin typeface="Lato" panose="020F0502020204030203" pitchFamily="34" charset="0"/>
              <a:ea typeface="Lato" panose="020F0502020204030203" pitchFamily="34" charset="0"/>
              <a:cs typeface="Lato" panose="020F0502020204030203" pitchFamily="34" charset="0"/>
            </a:rPr>
            <a:t> (there is </a:t>
          </a:r>
          <a:r>
            <a:rPr lang="en-US" sz="1400" b="1" dirty="0">
              <a:effectLst/>
              <a:latin typeface="Lato" panose="020F0502020204030203" pitchFamily="34" charset="0"/>
              <a:ea typeface="Lato" panose="020F0502020204030203" pitchFamily="34" charset="0"/>
              <a:cs typeface="Lato" panose="020F0502020204030203" pitchFamily="34" charset="0"/>
            </a:rPr>
            <a:t>no official betting on THR events.</a:t>
          </a:r>
          <a:r>
            <a:rPr lang="en-US" sz="1400" dirty="0">
              <a:effectLst/>
              <a:latin typeface="Lato" panose="020F0502020204030203" pitchFamily="34" charset="0"/>
              <a:ea typeface="Lato" panose="020F0502020204030203" pitchFamily="34" charset="0"/>
              <a:cs typeface="Lato" panose="020F0502020204030203" pitchFamily="34" charset="0"/>
            </a:rPr>
            <a:t> This must change rapidly. THR has many opportunities per calendar season over weekends for it to derive revenue from betting on horse races regularly, per event – provincial, district, and local races.</a:t>
          </a:r>
        </a:p>
      </dgm:t>
    </dgm:pt>
    <dgm:pt modelId="{0B1FEA6E-D834-41CF-A03D-2ECA3620D73E}" type="parTrans" cxnId="{326433C4-86EE-46F7-9181-B4E3FCEFF4A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C8C9DE68-0221-4AB1-B2C6-36ED6D820F6B}" type="sibTrans" cxnId="{326433C4-86EE-46F7-9181-B4E3FCEFF4A7}">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BCFE233E-2CCA-48CA-A6ED-11C261F1156D}">
      <dgm:prSet custT="1"/>
      <dgm:spPr/>
      <dgm:t>
        <a:bodyPr/>
        <a:lstStyle/>
        <a:p>
          <a:r>
            <a:rPr lang="en-US" sz="1400" b="1">
              <a:effectLst/>
              <a:latin typeface="Lato" panose="020F0502020204030203" pitchFamily="34" charset="0"/>
              <a:ea typeface="Lato" panose="020F0502020204030203" pitchFamily="34" charset="0"/>
              <a:cs typeface="Lato" panose="020F0502020204030203" pitchFamily="34" charset="0"/>
            </a:rPr>
            <a:t>Betting infrastructure and requirements for participation</a:t>
          </a:r>
          <a:r>
            <a:rPr lang="en-US" sz="1400">
              <a:effectLst/>
              <a:latin typeface="Lato" panose="020F0502020204030203" pitchFamily="34" charset="0"/>
              <a:ea typeface="Lato" panose="020F0502020204030203" pitchFamily="34" charset="0"/>
              <a:cs typeface="Lato" panose="020F0502020204030203" pitchFamily="34" charset="0"/>
            </a:rPr>
            <a:t> (THR needs to possess certain pre-requisites for it to be accepted into the betting fold – i.e.</a:t>
          </a:r>
          <a:r>
            <a:rPr lang="en-US" sz="1400">
              <a:latin typeface="Lato" panose="020F0502020204030203" pitchFamily="34" charset="0"/>
              <a:ea typeface="Lato" panose="020F0502020204030203" pitchFamily="34" charset="0"/>
              <a:cs typeface="Lato" panose="020F0502020204030203" pitchFamily="34" charset="0"/>
            </a:rPr>
            <a:t>, </a:t>
          </a:r>
          <a:r>
            <a:rPr lang="en-US" sz="1400">
              <a:effectLst/>
              <a:latin typeface="Lato" panose="020F0502020204030203" pitchFamily="34" charset="0"/>
              <a:ea typeface="Lato" panose="020F0502020204030203" pitchFamily="34" charset="0"/>
              <a:cs typeface="Lato" panose="020F0502020204030203" pitchFamily="34" charset="0"/>
            </a:rPr>
            <a:t>follow the National Horseracing Association (NHRA) regulatory framework)</a:t>
          </a:r>
          <a:endParaRPr lang="en-US" sz="1400" dirty="0">
            <a:effectLst/>
            <a:latin typeface="Lato" panose="020F0502020204030203" pitchFamily="34" charset="0"/>
            <a:ea typeface="Lato" panose="020F0502020204030203" pitchFamily="34" charset="0"/>
            <a:cs typeface="Lato" panose="020F0502020204030203" pitchFamily="34" charset="0"/>
          </a:endParaRPr>
        </a:p>
      </dgm:t>
    </dgm:pt>
    <dgm:pt modelId="{CBC913B5-CE1D-4879-83C5-09CD561E991E}" type="parTrans" cxnId="{D14B9FCD-0A09-48BD-AA4E-D789D99887C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DE55ECC-F5EE-47B1-8E69-7CAC6298079E}" type="sibTrans" cxnId="{D14B9FCD-0A09-48BD-AA4E-D789D99887C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CC38265-5015-41A9-B232-A0D11ED5E72A}">
      <dgm:prSet custT="1"/>
      <dgm:spPr/>
      <dgm:t>
        <a:bodyPr/>
        <a:lstStyle/>
        <a:p>
          <a:r>
            <a:rPr lang="en-US" sz="1400">
              <a:effectLst/>
              <a:latin typeface="Lato" panose="020F0502020204030203" pitchFamily="34" charset="0"/>
              <a:ea typeface="Lato" panose="020F0502020204030203" pitchFamily="34" charset="0"/>
              <a:cs typeface="Lato" panose="020F0502020204030203" pitchFamily="34" charset="0"/>
            </a:rPr>
            <a:t>Implement all NHRA requirements (</a:t>
          </a:r>
          <a:r>
            <a:rPr lang="en-US" sz="1400" b="1">
              <a:effectLst/>
              <a:latin typeface="Lato" panose="020F0502020204030203" pitchFamily="34" charset="0"/>
              <a:ea typeface="Lato" panose="020F0502020204030203" pitchFamily="34" charset="0"/>
              <a:cs typeface="Lato" panose="020F0502020204030203" pitchFamily="34" charset="0"/>
            </a:rPr>
            <a:t>Correct identification of horses; Horse welfare; Correct race monitoring by </a:t>
          </a:r>
          <a:r>
            <a:rPr lang="en-US" sz="1400" b="1" i="1">
              <a:effectLst/>
              <a:latin typeface="Lato" panose="020F0502020204030203" pitchFamily="34" charset="0"/>
              <a:ea typeface="Lato" panose="020F0502020204030203" pitchFamily="34" charset="0"/>
              <a:cs typeface="Lato" panose="020F0502020204030203" pitchFamily="34" charset="0"/>
            </a:rPr>
            <a:t>de jure </a:t>
          </a:r>
          <a:r>
            <a:rPr lang="en-US" sz="1400" b="1">
              <a:effectLst/>
              <a:latin typeface="Lato" panose="020F0502020204030203" pitchFamily="34" charset="0"/>
              <a:ea typeface="Lato" panose="020F0502020204030203" pitchFamily="34" charset="0"/>
              <a:cs typeface="Lato" panose="020F0502020204030203" pitchFamily="34" charset="0"/>
            </a:rPr>
            <a:t>officials</a:t>
          </a:r>
          <a:r>
            <a:rPr lang="en-US" sz="1400">
              <a:effectLst/>
              <a:latin typeface="Lato" panose="020F0502020204030203" pitchFamily="34" charset="0"/>
              <a:ea typeface="Lato" panose="020F0502020204030203" pitchFamily="34" charset="0"/>
              <a:cs typeface="Lato" panose="020F0502020204030203" pitchFamily="34" charset="0"/>
            </a:rPr>
            <a:t>)</a:t>
          </a:r>
          <a:endParaRPr lang="en-US" sz="1400" dirty="0">
            <a:effectLst/>
            <a:latin typeface="Lato" panose="020F0502020204030203" pitchFamily="34" charset="0"/>
            <a:ea typeface="Lato" panose="020F0502020204030203" pitchFamily="34" charset="0"/>
            <a:cs typeface="Lato" panose="020F0502020204030203" pitchFamily="34" charset="0"/>
          </a:endParaRPr>
        </a:p>
      </dgm:t>
    </dgm:pt>
    <dgm:pt modelId="{63D7E1EB-C3A0-43B0-B863-3DFA1100B135}" type="parTrans" cxnId="{71A75E8B-3997-458A-9DC2-EE5148780F0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19B9628-D7FE-4BF3-8BCD-8EE161D38A18}" type="sibTrans" cxnId="{71A75E8B-3997-458A-9DC2-EE5148780F0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AA118226-ED24-456C-922C-BE293BD6DB1D}">
      <dgm:prSet/>
      <dgm:spPr/>
      <dgm:t>
        <a:bodyPr/>
        <a:lstStyle/>
        <a:p>
          <a:r>
            <a:rPr lang="en-US" b="1" dirty="0">
              <a:latin typeface="Lato" panose="020F0502020204030203" pitchFamily="34" charset="0"/>
              <a:ea typeface="Lato" panose="020F0502020204030203" pitchFamily="34" charset="0"/>
              <a:cs typeface="Lato" panose="020F0502020204030203" pitchFamily="34" charset="0"/>
            </a:rPr>
            <a:t>Financial transfers </a:t>
          </a:r>
          <a:r>
            <a:rPr lang="en-US" dirty="0">
              <a:latin typeface="Lato" panose="020F0502020204030203" pitchFamily="34" charset="0"/>
              <a:ea typeface="Lato" panose="020F0502020204030203" pitchFamily="34" charset="0"/>
              <a:cs typeface="Lato" panose="020F0502020204030203" pitchFamily="34" charset="0"/>
            </a:rPr>
            <a:t>- THR should work out a contractual framework to determine how funds accumulating to THR through mainly betting will be shared amongst horse owners and jockeys.</a:t>
          </a:r>
        </a:p>
      </dgm:t>
    </dgm:pt>
    <dgm:pt modelId="{93D63C1E-A5F1-456A-AAC8-B4440E45F757}" type="parTrans" cxnId="{4E85C76A-D6E8-4F5B-9592-A80BCF44291C}">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D0624D76-9C0E-4AF5-9362-8C25AB211E2A}" type="sibTrans" cxnId="{4E85C76A-D6E8-4F5B-9592-A80BCF44291C}">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5858F70B-372B-4827-80ED-5CD286F7156A}">
      <dgm:prSet/>
      <dgm:spPr/>
      <dgm:t>
        <a:bodyPr/>
        <a:lstStyle/>
        <a:p>
          <a:r>
            <a:rPr lang="en-US" b="1" dirty="0">
              <a:latin typeface="Lato" panose="020F0502020204030203" pitchFamily="34" charset="0"/>
              <a:ea typeface="Lato" panose="020F0502020204030203" pitchFamily="34" charset="0"/>
              <a:cs typeface="Lato" panose="020F0502020204030203" pitchFamily="34" charset="0"/>
            </a:rPr>
            <a:t>Infrastructure</a:t>
          </a:r>
          <a:r>
            <a:rPr lang="en-US" dirty="0">
              <a:latin typeface="Lato" panose="020F0502020204030203" pitchFamily="34" charset="0"/>
              <a:ea typeface="Lato" panose="020F0502020204030203" pitchFamily="34" charset="0"/>
              <a:cs typeface="Lato" panose="020F0502020204030203" pitchFamily="34" charset="0"/>
            </a:rPr>
            <a:t> - Financial revenues into the THR should be invested in constructing racing infrastructure. </a:t>
          </a:r>
        </a:p>
      </dgm:t>
    </dgm:pt>
    <dgm:pt modelId="{E6CD1AF3-09BC-4742-AB28-7073E77F51A5}" type="parTrans" cxnId="{3C3F17CC-3CF7-4674-93DB-6364F07E9F9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362B3D86-FA7D-4B0B-AC25-3A9DFD655065}" type="sibTrans" cxnId="{3C3F17CC-3CF7-4674-93DB-6364F07E9F9A}">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2D368DF3-3CAF-46BB-B35B-E33697932E1E}" type="pres">
      <dgm:prSet presAssocID="{E798DAE5-7742-4D98-BF08-520DAB393BC2}" presName="Name0" presStyleCnt="0">
        <dgm:presLayoutVars>
          <dgm:dir/>
          <dgm:animLvl val="lvl"/>
          <dgm:resizeHandles val="exact"/>
        </dgm:presLayoutVars>
      </dgm:prSet>
      <dgm:spPr/>
    </dgm:pt>
    <dgm:pt modelId="{C3583B11-2524-459D-8895-E946912A9F75}" type="pres">
      <dgm:prSet presAssocID="{E5698C37-8A9D-40B2-B14A-F677466A16D8}" presName="linNode" presStyleCnt="0"/>
      <dgm:spPr/>
    </dgm:pt>
    <dgm:pt modelId="{D9A1A95F-5AA5-4B0A-920C-38DCF3918B25}" type="pres">
      <dgm:prSet presAssocID="{E5698C37-8A9D-40B2-B14A-F677466A16D8}" presName="parentText" presStyleLbl="node1" presStyleIdx="0" presStyleCnt="2">
        <dgm:presLayoutVars>
          <dgm:chMax val="1"/>
          <dgm:bulletEnabled val="1"/>
        </dgm:presLayoutVars>
      </dgm:prSet>
      <dgm:spPr/>
    </dgm:pt>
    <dgm:pt modelId="{37EF86FF-8D9A-4FA4-9982-1775F515BF1B}" type="pres">
      <dgm:prSet presAssocID="{E5698C37-8A9D-40B2-B14A-F677466A16D8}" presName="descendantText" presStyleLbl="alignAccFollowNode1" presStyleIdx="0" presStyleCnt="2">
        <dgm:presLayoutVars>
          <dgm:bulletEnabled val="1"/>
        </dgm:presLayoutVars>
      </dgm:prSet>
      <dgm:spPr/>
    </dgm:pt>
    <dgm:pt modelId="{85E06521-D8C6-4062-9781-4F0FC39309D1}" type="pres">
      <dgm:prSet presAssocID="{02FBB040-EFA2-4EAE-829A-4E37A86CCB6E}" presName="sp" presStyleCnt="0"/>
      <dgm:spPr/>
    </dgm:pt>
    <dgm:pt modelId="{E56D5533-5874-4648-86D1-37DA6AB10785}" type="pres">
      <dgm:prSet presAssocID="{06500CFD-01E0-4CF6-9B40-FF2702654A5B}" presName="linNode" presStyleCnt="0"/>
      <dgm:spPr/>
    </dgm:pt>
    <dgm:pt modelId="{85BA6891-A142-49B9-B0C3-CFF6BE9EA6F1}" type="pres">
      <dgm:prSet presAssocID="{06500CFD-01E0-4CF6-9B40-FF2702654A5B}" presName="parentText" presStyleLbl="node1" presStyleIdx="1" presStyleCnt="2">
        <dgm:presLayoutVars>
          <dgm:chMax val="1"/>
          <dgm:bulletEnabled val="1"/>
        </dgm:presLayoutVars>
      </dgm:prSet>
      <dgm:spPr/>
    </dgm:pt>
    <dgm:pt modelId="{6E28B903-01B7-4E47-A564-47A09BD9339A}" type="pres">
      <dgm:prSet presAssocID="{06500CFD-01E0-4CF6-9B40-FF2702654A5B}" presName="descendantText" presStyleLbl="alignAccFollowNode1" presStyleIdx="1" presStyleCnt="2">
        <dgm:presLayoutVars>
          <dgm:bulletEnabled val="1"/>
        </dgm:presLayoutVars>
      </dgm:prSet>
      <dgm:spPr/>
    </dgm:pt>
  </dgm:ptLst>
  <dgm:cxnLst>
    <dgm:cxn modelId="{605F3C22-C71C-4AC9-856B-0402125C9E03}" srcId="{E798DAE5-7742-4D98-BF08-520DAB393BC2}" destId="{E5698C37-8A9D-40B2-B14A-F677466A16D8}" srcOrd="0" destOrd="0" parTransId="{DBE01D99-BA6E-4804-8AEF-8FB0909E1975}" sibTransId="{02FBB040-EFA2-4EAE-829A-4E37A86CCB6E}"/>
    <dgm:cxn modelId="{6F925046-6C6F-45C9-9F7E-364A86E5DD1D}" srcId="{E798DAE5-7742-4D98-BF08-520DAB393BC2}" destId="{06500CFD-01E0-4CF6-9B40-FF2702654A5B}" srcOrd="1" destOrd="0" parTransId="{F08D58FA-93BD-4579-B848-CA3C5B1C8588}" sibTransId="{DB771A3D-C9F2-4534-BB87-EA8718BA3438}"/>
    <dgm:cxn modelId="{4E85C76A-D6E8-4F5B-9592-A80BCF44291C}" srcId="{06500CFD-01E0-4CF6-9B40-FF2702654A5B}" destId="{AA118226-ED24-456C-922C-BE293BD6DB1D}" srcOrd="0" destOrd="0" parTransId="{93D63C1E-A5F1-456A-AAC8-B4440E45F757}" sibTransId="{D0624D76-9C0E-4AF5-9362-8C25AB211E2A}"/>
    <dgm:cxn modelId="{3651C578-D2F9-4EA0-95DE-ACB6BD10F75E}" type="presOf" srcId="{6F1A58F3-0171-41BF-BE62-4E375B73F6CE}" destId="{37EF86FF-8D9A-4FA4-9982-1775F515BF1B}" srcOrd="0" destOrd="0" presId="urn:microsoft.com/office/officeart/2005/8/layout/vList5"/>
    <dgm:cxn modelId="{71A75E8B-3997-458A-9DC2-EE5148780F01}" srcId="{E5698C37-8A9D-40B2-B14A-F677466A16D8}" destId="{4CC38265-5015-41A9-B232-A0D11ED5E72A}" srcOrd="2" destOrd="0" parTransId="{63D7E1EB-C3A0-43B0-B863-3DFA1100B135}" sibTransId="{E19B9628-D7FE-4BF3-8BCD-8EE161D38A18}"/>
    <dgm:cxn modelId="{E2629397-31AA-407E-9046-2FE6AB170F4D}" type="presOf" srcId="{E5698C37-8A9D-40B2-B14A-F677466A16D8}" destId="{D9A1A95F-5AA5-4B0A-920C-38DCF3918B25}" srcOrd="0" destOrd="0" presId="urn:microsoft.com/office/officeart/2005/8/layout/vList5"/>
    <dgm:cxn modelId="{AA09FF9B-773C-41C5-A5DF-7EE986670476}" type="presOf" srcId="{4CC38265-5015-41A9-B232-A0D11ED5E72A}" destId="{37EF86FF-8D9A-4FA4-9982-1775F515BF1B}" srcOrd="0" destOrd="2" presId="urn:microsoft.com/office/officeart/2005/8/layout/vList5"/>
    <dgm:cxn modelId="{D9A598B4-DBD5-402C-A697-7A23088937A8}" type="presOf" srcId="{06500CFD-01E0-4CF6-9B40-FF2702654A5B}" destId="{85BA6891-A142-49B9-B0C3-CFF6BE9EA6F1}" srcOrd="0" destOrd="0" presId="urn:microsoft.com/office/officeart/2005/8/layout/vList5"/>
    <dgm:cxn modelId="{326433C4-86EE-46F7-9181-B4E3FCEFF4A7}" srcId="{E5698C37-8A9D-40B2-B14A-F677466A16D8}" destId="{6F1A58F3-0171-41BF-BE62-4E375B73F6CE}" srcOrd="0" destOrd="0" parTransId="{0B1FEA6E-D834-41CF-A03D-2ECA3620D73E}" sibTransId="{C8C9DE68-0221-4AB1-B2C6-36ED6D820F6B}"/>
    <dgm:cxn modelId="{3C3F17CC-3CF7-4674-93DB-6364F07E9F9A}" srcId="{06500CFD-01E0-4CF6-9B40-FF2702654A5B}" destId="{5858F70B-372B-4827-80ED-5CD286F7156A}" srcOrd="1" destOrd="0" parTransId="{E6CD1AF3-09BC-4742-AB28-7073E77F51A5}" sibTransId="{362B3D86-FA7D-4B0B-AC25-3A9DFD655065}"/>
    <dgm:cxn modelId="{D14B9FCD-0A09-48BD-AA4E-D789D99887C8}" srcId="{E5698C37-8A9D-40B2-B14A-F677466A16D8}" destId="{BCFE233E-2CCA-48CA-A6ED-11C261F1156D}" srcOrd="1" destOrd="0" parTransId="{CBC913B5-CE1D-4879-83C5-09CD561E991E}" sibTransId="{7DE55ECC-F5EE-47B1-8E69-7CAC6298079E}"/>
    <dgm:cxn modelId="{6332A5D8-4D6A-4E10-A767-3A831CC2A28B}" type="presOf" srcId="{BCFE233E-2CCA-48CA-A6ED-11C261F1156D}" destId="{37EF86FF-8D9A-4FA4-9982-1775F515BF1B}" srcOrd="0" destOrd="1" presId="urn:microsoft.com/office/officeart/2005/8/layout/vList5"/>
    <dgm:cxn modelId="{56D7FDE0-82D9-48D6-BB57-C139D06E06FD}" type="presOf" srcId="{E798DAE5-7742-4D98-BF08-520DAB393BC2}" destId="{2D368DF3-3CAF-46BB-B35B-E33697932E1E}" srcOrd="0" destOrd="0" presId="urn:microsoft.com/office/officeart/2005/8/layout/vList5"/>
    <dgm:cxn modelId="{934B69E6-4093-4FA6-B0D4-7B14FCC870EA}" type="presOf" srcId="{5858F70B-372B-4827-80ED-5CD286F7156A}" destId="{6E28B903-01B7-4E47-A564-47A09BD9339A}" srcOrd="0" destOrd="1" presId="urn:microsoft.com/office/officeart/2005/8/layout/vList5"/>
    <dgm:cxn modelId="{B7782EEA-0402-4138-9438-036DB29A33BE}" type="presOf" srcId="{AA118226-ED24-456C-922C-BE293BD6DB1D}" destId="{6E28B903-01B7-4E47-A564-47A09BD9339A}" srcOrd="0" destOrd="0" presId="urn:microsoft.com/office/officeart/2005/8/layout/vList5"/>
    <dgm:cxn modelId="{569A9513-B8BF-4D91-9609-E1C00518F4D8}" type="presParOf" srcId="{2D368DF3-3CAF-46BB-B35B-E33697932E1E}" destId="{C3583B11-2524-459D-8895-E946912A9F75}" srcOrd="0" destOrd="0" presId="urn:microsoft.com/office/officeart/2005/8/layout/vList5"/>
    <dgm:cxn modelId="{B0D17911-FD43-434F-BB52-A8A855549CDF}" type="presParOf" srcId="{C3583B11-2524-459D-8895-E946912A9F75}" destId="{D9A1A95F-5AA5-4B0A-920C-38DCF3918B25}" srcOrd="0" destOrd="0" presId="urn:microsoft.com/office/officeart/2005/8/layout/vList5"/>
    <dgm:cxn modelId="{00A605D0-7AA3-458E-A32C-6D2E39DF7CF5}" type="presParOf" srcId="{C3583B11-2524-459D-8895-E946912A9F75}" destId="{37EF86FF-8D9A-4FA4-9982-1775F515BF1B}" srcOrd="1" destOrd="0" presId="urn:microsoft.com/office/officeart/2005/8/layout/vList5"/>
    <dgm:cxn modelId="{5A43ED32-CD7C-4A8F-B73E-91F351A5C4E1}" type="presParOf" srcId="{2D368DF3-3CAF-46BB-B35B-E33697932E1E}" destId="{85E06521-D8C6-4062-9781-4F0FC39309D1}" srcOrd="1" destOrd="0" presId="urn:microsoft.com/office/officeart/2005/8/layout/vList5"/>
    <dgm:cxn modelId="{0E8DA602-2DD0-4622-B952-4D3C3132C86D}" type="presParOf" srcId="{2D368DF3-3CAF-46BB-B35B-E33697932E1E}" destId="{E56D5533-5874-4648-86D1-37DA6AB10785}" srcOrd="2" destOrd="0" presId="urn:microsoft.com/office/officeart/2005/8/layout/vList5"/>
    <dgm:cxn modelId="{B233BEF4-62CC-43F8-8186-3FB30C2D6EDB}" type="presParOf" srcId="{E56D5533-5874-4648-86D1-37DA6AB10785}" destId="{85BA6891-A142-49B9-B0C3-CFF6BE9EA6F1}" srcOrd="0" destOrd="0" presId="urn:microsoft.com/office/officeart/2005/8/layout/vList5"/>
    <dgm:cxn modelId="{B767E8C1-9618-4352-B405-06153015CFDB}" type="presParOf" srcId="{E56D5533-5874-4648-86D1-37DA6AB10785}" destId="{6E28B903-01B7-4E47-A564-47A09BD9339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788A3-8618-4BC4-A830-083240D74E8A}">
      <dsp:nvSpPr>
        <dsp:cNvPr id="0" name=""/>
        <dsp:cNvSpPr/>
      </dsp:nvSpPr>
      <dsp:spPr>
        <a:xfrm>
          <a:off x="-45" y="0"/>
          <a:ext cx="11064239" cy="12461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54331" numCol="1" spcCol="1270" anchor="ctr" anchorCtr="0">
          <a:noAutofit/>
        </a:bodyPr>
        <a:lstStyle/>
        <a:p>
          <a:pPr marL="0" lvl="0" indent="0" algn="l" defTabSz="844550">
            <a:lnSpc>
              <a:spcPct val="90000"/>
            </a:lnSpc>
            <a:spcBef>
              <a:spcPct val="0"/>
            </a:spcBef>
            <a:spcAft>
              <a:spcPct val="35000"/>
            </a:spcAft>
            <a:buNone/>
          </a:pPr>
          <a:r>
            <a:rPr lang="en-ZA" sz="1900" kern="1200" dirty="0"/>
            <a:t>Horse production</a:t>
          </a:r>
        </a:p>
      </dsp:txBody>
      <dsp:txXfrm>
        <a:off x="-45" y="311525"/>
        <a:ext cx="10752714" cy="623050"/>
      </dsp:txXfrm>
    </dsp:sp>
    <dsp:sp modelId="{5EF21370-332C-4667-BF64-EAA400B18554}">
      <dsp:nvSpPr>
        <dsp:cNvPr id="0" name=""/>
        <dsp:cNvSpPr/>
      </dsp:nvSpPr>
      <dsp:spPr>
        <a:xfrm>
          <a:off x="17841" y="711762"/>
          <a:ext cx="3141918" cy="207207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ZA" sz="1600" kern="1200" dirty="0">
              <a:latin typeface="Lato" panose="020F0502020204030203" pitchFamily="34" charset="0"/>
              <a:ea typeface="Lato" panose="020F0502020204030203" pitchFamily="34" charset="0"/>
              <a:cs typeface="Lato" panose="020F0502020204030203" pitchFamily="34" charset="0"/>
            </a:rPr>
            <a:t>Horse owners</a:t>
          </a:r>
        </a:p>
        <a:p>
          <a:pPr marL="0" lvl="0" algn="l" defTabSz="711200">
            <a:lnSpc>
              <a:spcPct val="90000"/>
            </a:lnSpc>
            <a:spcBef>
              <a:spcPct val="0"/>
            </a:spcBef>
            <a:spcAft>
              <a:spcPct val="35000"/>
            </a:spcAft>
            <a:buFont typeface="Wingdings" panose="05000000000000000000" pitchFamily="2" charset="2"/>
            <a:buNone/>
          </a:pPr>
          <a:r>
            <a:rPr lang="en-ZA" sz="1600" kern="1200" dirty="0">
              <a:latin typeface="Lato" panose="020F0502020204030203" pitchFamily="34" charset="0"/>
              <a:ea typeface="Lato" panose="020F0502020204030203" pitchFamily="34" charset="0"/>
              <a:cs typeface="Lato" panose="020F0502020204030203" pitchFamily="34" charset="0"/>
            </a:rPr>
            <a:t>Horse breeding enterprise/farm</a:t>
          </a:r>
        </a:p>
        <a:p>
          <a:pPr marL="0" lvl="0" indent="0" algn="l" defTabSz="711200">
            <a:lnSpc>
              <a:spcPct val="90000"/>
            </a:lnSpc>
            <a:spcBef>
              <a:spcPct val="0"/>
            </a:spcBef>
            <a:spcAft>
              <a:spcPct val="35000"/>
            </a:spcAft>
            <a:buFont typeface="Wingdings" panose="05000000000000000000" pitchFamily="2" charset="2"/>
            <a:buNone/>
          </a:pPr>
          <a:r>
            <a:rPr lang="en-ZA" sz="1600" kern="1200" dirty="0">
              <a:latin typeface="Lato" panose="020F0502020204030203" pitchFamily="34" charset="0"/>
              <a:ea typeface="Lato" panose="020F0502020204030203" pitchFamily="34" charset="0"/>
              <a:cs typeface="Lato" panose="020F0502020204030203" pitchFamily="34" charset="0"/>
            </a:rPr>
            <a:t>Veterinarian</a:t>
          </a:r>
        </a:p>
        <a:p>
          <a:pPr marL="0" lvl="0" indent="0" algn="l" defTabSz="711200">
            <a:lnSpc>
              <a:spcPct val="90000"/>
            </a:lnSpc>
            <a:spcBef>
              <a:spcPct val="0"/>
            </a:spcBef>
            <a:spcAft>
              <a:spcPct val="35000"/>
            </a:spcAft>
            <a:buFont typeface="Wingdings" panose="05000000000000000000" pitchFamily="2" charset="2"/>
            <a:buNone/>
          </a:pPr>
          <a:r>
            <a:rPr lang="en-ZA" sz="1600" kern="1200" dirty="0">
              <a:latin typeface="Lato" panose="020F0502020204030203" pitchFamily="34" charset="0"/>
              <a:ea typeface="Lato" panose="020F0502020204030203" pitchFamily="34" charset="0"/>
              <a:cs typeface="Lato" panose="020F0502020204030203" pitchFamily="34" charset="0"/>
            </a:rPr>
            <a:t>Government/Entities/ Municipalities</a:t>
          </a:r>
        </a:p>
        <a:p>
          <a:pPr marL="0" lvl="0" indent="0" algn="l" defTabSz="711200">
            <a:lnSpc>
              <a:spcPct val="90000"/>
            </a:lnSpc>
            <a:spcBef>
              <a:spcPct val="0"/>
            </a:spcBef>
            <a:spcAft>
              <a:spcPct val="35000"/>
            </a:spcAft>
            <a:buFont typeface="Wingdings" panose="05000000000000000000" pitchFamily="2" charset="2"/>
            <a:buNone/>
          </a:pPr>
          <a:r>
            <a:rPr lang="en-US" sz="1600" kern="1200"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sz="1600" kern="1200" dirty="0">
            <a:latin typeface="Lato" panose="020F0502020204030203" pitchFamily="34" charset="0"/>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ZA" sz="1600" kern="1200" dirty="0">
            <a:latin typeface="+mn-lt"/>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ZA" sz="1600" kern="1200" dirty="0">
            <a:latin typeface="+mn-lt"/>
            <a:ea typeface="Lato" panose="020F0502020204030203" pitchFamily="34" charset="0"/>
            <a:cs typeface="Lato" panose="020F0502020204030203" pitchFamily="34" charset="0"/>
          </a:endParaRPr>
        </a:p>
      </dsp:txBody>
      <dsp:txXfrm>
        <a:off x="17841" y="711762"/>
        <a:ext cx="3141918" cy="2072075"/>
      </dsp:txXfrm>
    </dsp:sp>
    <dsp:sp modelId="{195EE126-6BA9-4DA5-A782-2CCB19A7E386}">
      <dsp:nvSpPr>
        <dsp:cNvPr id="0" name=""/>
        <dsp:cNvSpPr/>
      </dsp:nvSpPr>
      <dsp:spPr>
        <a:xfrm>
          <a:off x="3180074" y="62502"/>
          <a:ext cx="7914587" cy="13256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54331" numCol="1" spcCol="1270" anchor="ctr" anchorCtr="0">
          <a:noAutofit/>
        </a:bodyPr>
        <a:lstStyle/>
        <a:p>
          <a:pPr marL="0" lvl="0" indent="0" algn="l" defTabSz="844550">
            <a:lnSpc>
              <a:spcPct val="90000"/>
            </a:lnSpc>
            <a:spcBef>
              <a:spcPct val="0"/>
            </a:spcBef>
            <a:spcAft>
              <a:spcPct val="35000"/>
            </a:spcAft>
            <a:buNone/>
          </a:pPr>
          <a:r>
            <a:rPr lang="en-ZA" sz="1900" kern="1200" dirty="0"/>
            <a:t>Horse management</a:t>
          </a:r>
        </a:p>
      </dsp:txBody>
      <dsp:txXfrm>
        <a:off x="3180074" y="393925"/>
        <a:ext cx="7583164" cy="662845"/>
      </dsp:txXfrm>
    </dsp:sp>
    <dsp:sp modelId="{0D6B371F-B7B4-46AD-8921-0731791E002D}">
      <dsp:nvSpPr>
        <dsp:cNvPr id="0" name=""/>
        <dsp:cNvSpPr/>
      </dsp:nvSpPr>
      <dsp:spPr>
        <a:xfrm>
          <a:off x="3173126" y="971596"/>
          <a:ext cx="3187760" cy="306104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Lato" panose="020F0502020204030203" pitchFamily="34" charset="0"/>
              <a:ea typeface="Lato" panose="020F0502020204030203" pitchFamily="34" charset="0"/>
              <a:cs typeface="Lato" panose="020F0502020204030203" pitchFamily="34" charset="0"/>
            </a:rPr>
            <a:t>Horse grooms and farriers / Trainers</a:t>
          </a:r>
          <a:endParaRPr lang="en-ZA" sz="1500" kern="1200" dirty="0">
            <a:latin typeface="Lato" panose="020F0502020204030203" pitchFamily="34" charset="0"/>
            <a:ea typeface="Lato" panose="020F0502020204030203" pitchFamily="34" charset="0"/>
            <a:cs typeface="Lato" panose="020F0502020204030203" pitchFamily="34" charset="0"/>
          </a:endParaRP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Jockeys</a:t>
          </a: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Veterinarian</a:t>
          </a: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Horse owners</a:t>
          </a: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Manufacturers</a:t>
          </a: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Specialist Retail store owners</a:t>
          </a:r>
        </a:p>
        <a:p>
          <a:pPr marL="0" lvl="0" indent="0" algn="l" defTabSz="666750">
            <a:lnSpc>
              <a:spcPct val="90000"/>
            </a:lnSpc>
            <a:spcBef>
              <a:spcPct val="0"/>
            </a:spcBef>
            <a:spcAft>
              <a:spcPct val="35000"/>
            </a:spcAft>
            <a:buNone/>
          </a:pPr>
          <a:r>
            <a:rPr lang="en-ZA" sz="1500" kern="1200" dirty="0">
              <a:latin typeface="Lato" panose="020F0502020204030203" pitchFamily="34" charset="0"/>
              <a:ea typeface="Lato" panose="020F0502020204030203" pitchFamily="34" charset="0"/>
              <a:cs typeface="Lato" panose="020F0502020204030203" pitchFamily="34" charset="0"/>
            </a:rPr>
            <a:t>Government/Entities/ Municipalities</a:t>
          </a:r>
        </a:p>
        <a:p>
          <a:pPr marL="0" lvl="0" indent="0" algn="l" defTabSz="666750">
            <a:lnSpc>
              <a:spcPct val="90000"/>
            </a:lnSpc>
            <a:spcBef>
              <a:spcPct val="0"/>
            </a:spcBef>
            <a:spcAft>
              <a:spcPct val="35000"/>
            </a:spcAft>
            <a:buNone/>
          </a:pPr>
          <a:r>
            <a:rPr lang="en-US" sz="1500" kern="1200"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sz="1500" kern="1200" dirty="0">
            <a:latin typeface="Lato" panose="020F0502020204030203" pitchFamily="34" charset="0"/>
            <a:ea typeface="Lato" panose="020F0502020204030203" pitchFamily="34" charset="0"/>
            <a:cs typeface="Lato" panose="020F0502020204030203" pitchFamily="34" charset="0"/>
          </a:endParaRPr>
        </a:p>
        <a:p>
          <a:pPr marL="0" lvl="0" indent="0" algn="l" defTabSz="666750">
            <a:lnSpc>
              <a:spcPct val="90000"/>
            </a:lnSpc>
            <a:spcBef>
              <a:spcPct val="0"/>
            </a:spcBef>
            <a:spcAft>
              <a:spcPct val="35000"/>
            </a:spcAft>
            <a:buNone/>
          </a:pPr>
          <a:endParaRPr lang="en-ZA" sz="1500" kern="1200" dirty="0">
            <a:latin typeface="Lato" panose="020F0502020204030203" pitchFamily="34" charset="0"/>
            <a:ea typeface="Lato" panose="020F0502020204030203" pitchFamily="34" charset="0"/>
            <a:cs typeface="Lato" panose="020F0502020204030203" pitchFamily="34" charset="0"/>
          </a:endParaRPr>
        </a:p>
      </dsp:txBody>
      <dsp:txXfrm>
        <a:off x="3173126" y="971596"/>
        <a:ext cx="3187760" cy="3061048"/>
      </dsp:txXfrm>
    </dsp:sp>
    <dsp:sp modelId="{BFFD9157-95A8-4DC9-ADED-7EFD8CCFABE3}">
      <dsp:nvSpPr>
        <dsp:cNvPr id="0" name=""/>
        <dsp:cNvSpPr/>
      </dsp:nvSpPr>
      <dsp:spPr>
        <a:xfrm>
          <a:off x="6356389" y="539255"/>
          <a:ext cx="4643247" cy="1214699"/>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54331" numCol="1" spcCol="1270" anchor="ctr" anchorCtr="0">
          <a:noAutofit/>
        </a:bodyPr>
        <a:lstStyle/>
        <a:p>
          <a:pPr marL="0" lvl="0" indent="0" algn="l" defTabSz="844550">
            <a:lnSpc>
              <a:spcPct val="90000"/>
            </a:lnSpc>
            <a:spcBef>
              <a:spcPct val="0"/>
            </a:spcBef>
            <a:spcAft>
              <a:spcPct val="35000"/>
            </a:spcAft>
            <a:buNone/>
          </a:pPr>
          <a:r>
            <a:rPr lang="en-ZA" sz="1900" kern="1200" dirty="0"/>
            <a:t>Horse racing</a:t>
          </a:r>
        </a:p>
      </dsp:txBody>
      <dsp:txXfrm>
        <a:off x="6356389" y="842930"/>
        <a:ext cx="4339572" cy="607349"/>
      </dsp:txXfrm>
    </dsp:sp>
    <dsp:sp modelId="{6DF15796-BAF3-4A9D-9122-698050BBF246}">
      <dsp:nvSpPr>
        <dsp:cNvPr id="0" name=""/>
        <dsp:cNvSpPr/>
      </dsp:nvSpPr>
      <dsp:spPr>
        <a:xfrm>
          <a:off x="6379724" y="1372203"/>
          <a:ext cx="3947651" cy="44149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Jockeys</a:t>
          </a: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Government/Entities/ Municipalities</a:t>
          </a: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Horse owners</a:t>
          </a:r>
        </a:p>
        <a:p>
          <a:pPr marL="0" lvl="0" indent="0" algn="l"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Regulatory Authority (National Horseracing Authority)</a:t>
          </a:r>
          <a:endParaRPr lang="en-ZA" sz="1600" kern="1200" dirty="0">
            <a:latin typeface="Lato" panose="020F0502020204030203" pitchFamily="34" charset="0"/>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Betting companies</a:t>
          </a: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Tourism/Hospitality industry</a:t>
          </a:r>
        </a:p>
        <a:p>
          <a:pPr marL="0" lvl="0" indent="0" algn="l"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Industry association (e.g., KZN Rural Horse Riding Association, etc.)</a:t>
          </a:r>
          <a:endParaRPr lang="en-ZA" sz="1600" kern="1200" dirty="0">
            <a:latin typeface="Lato" panose="020F0502020204030203" pitchFamily="34" charset="0"/>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Sponsors </a:t>
          </a:r>
        </a:p>
        <a:p>
          <a:pPr marL="0" lvl="0" indent="0" algn="l" defTabSz="711200">
            <a:lnSpc>
              <a:spcPct val="90000"/>
            </a:lnSpc>
            <a:spcBef>
              <a:spcPct val="0"/>
            </a:spcBef>
            <a:spcAft>
              <a:spcPct val="35000"/>
            </a:spcAft>
            <a:buNone/>
          </a:pPr>
          <a:r>
            <a:rPr lang="en-ZA" sz="1600" kern="1200" dirty="0">
              <a:latin typeface="Lato" panose="020F0502020204030203" pitchFamily="34" charset="0"/>
              <a:ea typeface="Lato" panose="020F0502020204030203" pitchFamily="34" charset="0"/>
              <a:cs typeface="Lato" panose="020F0502020204030203" pitchFamily="34" charset="0"/>
            </a:rPr>
            <a:t>Patrons and punters</a:t>
          </a:r>
        </a:p>
        <a:p>
          <a:pPr marL="0" lvl="0" indent="0" algn="l"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Horse Racecourse Operators/ Facility Managers</a:t>
          </a:r>
          <a:endParaRPr lang="en-ZA" sz="1600" kern="1200" dirty="0">
            <a:latin typeface="Lato" panose="020F0502020204030203" pitchFamily="34" charset="0"/>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None/>
          </a:pPr>
          <a:r>
            <a:rPr lang="en-US" sz="1600" kern="1200" dirty="0">
              <a:latin typeface="Lato" panose="020F0502020204030203" pitchFamily="34" charset="0"/>
              <a:ea typeface="Lato" panose="020F0502020204030203" pitchFamily="34" charset="0"/>
              <a:cs typeface="Lato" panose="020F0502020204030203" pitchFamily="34" charset="0"/>
            </a:rPr>
            <a:t>Event organizers (i.e., mainly representatives from various municipalities)</a:t>
          </a:r>
        </a:p>
        <a:p>
          <a:pPr marL="0" lvl="0" indent="0" algn="l" defTabSz="711200">
            <a:lnSpc>
              <a:spcPct val="90000"/>
            </a:lnSpc>
            <a:spcBef>
              <a:spcPct val="0"/>
            </a:spcBef>
            <a:spcAft>
              <a:spcPct val="35000"/>
            </a:spcAft>
            <a:buNone/>
          </a:pPr>
          <a:endParaRPr lang="en-ZA" sz="1600" kern="1200" dirty="0">
            <a:latin typeface="Lato" panose="020F0502020204030203" pitchFamily="34" charset="0"/>
            <a:ea typeface="Lato" panose="020F0502020204030203" pitchFamily="34" charset="0"/>
            <a:cs typeface="Lato" panose="020F0502020204030203" pitchFamily="34" charset="0"/>
          </a:endParaRPr>
        </a:p>
        <a:p>
          <a:pPr marL="0" lvl="0" indent="0" algn="l" defTabSz="711200">
            <a:lnSpc>
              <a:spcPct val="90000"/>
            </a:lnSpc>
            <a:spcBef>
              <a:spcPct val="0"/>
            </a:spcBef>
            <a:spcAft>
              <a:spcPct val="35000"/>
            </a:spcAft>
            <a:buNone/>
          </a:pPr>
          <a:endParaRPr lang="en-ZA" sz="1600" kern="1200" dirty="0">
            <a:latin typeface="Lato" panose="020F0502020204030203" pitchFamily="34" charset="0"/>
            <a:ea typeface="Lato" panose="020F0502020204030203" pitchFamily="34" charset="0"/>
            <a:cs typeface="Lato" panose="020F0502020204030203" pitchFamily="34" charset="0"/>
          </a:endParaRPr>
        </a:p>
      </dsp:txBody>
      <dsp:txXfrm>
        <a:off x="6379724" y="1372203"/>
        <a:ext cx="3947651" cy="4414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F86FF-8D9A-4FA4-9982-1775F515BF1B}">
      <dsp:nvSpPr>
        <dsp:cNvPr id="0" name=""/>
        <dsp:cNvSpPr/>
      </dsp:nvSpPr>
      <dsp:spPr>
        <a:xfrm rot="5400000">
          <a:off x="6264908" y="-2155493"/>
          <a:ext cx="2033932" cy="685352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effectLst/>
              <a:latin typeface="Lato" panose="020F0502020204030203" pitchFamily="34" charset="0"/>
              <a:ea typeface="Lato" panose="020F0502020204030203" pitchFamily="34" charset="0"/>
              <a:cs typeface="Lato" panose="020F0502020204030203" pitchFamily="34" charset="0"/>
            </a:rPr>
            <a:t>Introduce betting on THR events</a:t>
          </a:r>
          <a:r>
            <a:rPr lang="en-US" sz="1400" kern="1200" dirty="0">
              <a:effectLst/>
              <a:latin typeface="Lato" panose="020F0502020204030203" pitchFamily="34" charset="0"/>
              <a:ea typeface="Lato" panose="020F0502020204030203" pitchFamily="34" charset="0"/>
              <a:cs typeface="Lato" panose="020F0502020204030203" pitchFamily="34" charset="0"/>
            </a:rPr>
            <a:t> (there is </a:t>
          </a:r>
          <a:r>
            <a:rPr lang="en-US" sz="1400" b="1" kern="1200" dirty="0">
              <a:effectLst/>
              <a:latin typeface="Lato" panose="020F0502020204030203" pitchFamily="34" charset="0"/>
              <a:ea typeface="Lato" panose="020F0502020204030203" pitchFamily="34" charset="0"/>
              <a:cs typeface="Lato" panose="020F0502020204030203" pitchFamily="34" charset="0"/>
            </a:rPr>
            <a:t>no official betting on THR events.</a:t>
          </a:r>
          <a:r>
            <a:rPr lang="en-US" sz="1400" kern="1200" dirty="0">
              <a:effectLst/>
              <a:latin typeface="Lato" panose="020F0502020204030203" pitchFamily="34" charset="0"/>
              <a:ea typeface="Lato" panose="020F0502020204030203" pitchFamily="34" charset="0"/>
              <a:cs typeface="Lato" panose="020F0502020204030203" pitchFamily="34" charset="0"/>
            </a:rPr>
            <a:t> This must change rapidly. THR has many opportunities per calendar season over weekends for it to derive revenue from betting on horse races regularly, per event – provincial, district, and local races.</a:t>
          </a:r>
        </a:p>
        <a:p>
          <a:pPr marL="114300" lvl="1" indent="-114300" algn="l" defTabSz="622300">
            <a:lnSpc>
              <a:spcPct val="90000"/>
            </a:lnSpc>
            <a:spcBef>
              <a:spcPct val="0"/>
            </a:spcBef>
            <a:spcAft>
              <a:spcPct val="15000"/>
            </a:spcAft>
            <a:buChar char="•"/>
          </a:pPr>
          <a:r>
            <a:rPr lang="en-US" sz="1400" b="1" kern="1200">
              <a:effectLst/>
              <a:latin typeface="Lato" panose="020F0502020204030203" pitchFamily="34" charset="0"/>
              <a:ea typeface="Lato" panose="020F0502020204030203" pitchFamily="34" charset="0"/>
              <a:cs typeface="Lato" panose="020F0502020204030203" pitchFamily="34" charset="0"/>
            </a:rPr>
            <a:t>Betting infrastructure and requirements for participation</a:t>
          </a:r>
          <a:r>
            <a:rPr lang="en-US" sz="1400" kern="1200">
              <a:effectLst/>
              <a:latin typeface="Lato" panose="020F0502020204030203" pitchFamily="34" charset="0"/>
              <a:ea typeface="Lato" panose="020F0502020204030203" pitchFamily="34" charset="0"/>
              <a:cs typeface="Lato" panose="020F0502020204030203" pitchFamily="34" charset="0"/>
            </a:rPr>
            <a:t> (THR needs to possess certain pre-requisites for it to be accepted into the betting fold – i.e.</a:t>
          </a:r>
          <a:r>
            <a:rPr lang="en-US" sz="1400" kern="1200">
              <a:latin typeface="Lato" panose="020F0502020204030203" pitchFamily="34" charset="0"/>
              <a:ea typeface="Lato" panose="020F0502020204030203" pitchFamily="34" charset="0"/>
              <a:cs typeface="Lato" panose="020F0502020204030203" pitchFamily="34" charset="0"/>
            </a:rPr>
            <a:t>, </a:t>
          </a:r>
          <a:r>
            <a:rPr lang="en-US" sz="1400" kern="1200">
              <a:effectLst/>
              <a:latin typeface="Lato" panose="020F0502020204030203" pitchFamily="34" charset="0"/>
              <a:ea typeface="Lato" panose="020F0502020204030203" pitchFamily="34" charset="0"/>
              <a:cs typeface="Lato" panose="020F0502020204030203" pitchFamily="34" charset="0"/>
            </a:rPr>
            <a:t>follow the National Horseracing Association (NHRA) regulatory framework)</a:t>
          </a:r>
          <a:endParaRPr lang="en-US" sz="1400" kern="1200" dirty="0">
            <a:effectLst/>
            <a:latin typeface="Lato" panose="020F0502020204030203" pitchFamily="34" charset="0"/>
            <a:ea typeface="Lato" panose="020F0502020204030203" pitchFamily="34" charset="0"/>
            <a:cs typeface="Lato" panose="020F0502020204030203" pitchFamily="34" charset="0"/>
          </a:endParaRPr>
        </a:p>
        <a:p>
          <a:pPr marL="114300" lvl="1" indent="-114300" algn="l" defTabSz="622300">
            <a:lnSpc>
              <a:spcPct val="90000"/>
            </a:lnSpc>
            <a:spcBef>
              <a:spcPct val="0"/>
            </a:spcBef>
            <a:spcAft>
              <a:spcPct val="15000"/>
            </a:spcAft>
            <a:buChar char="•"/>
          </a:pPr>
          <a:r>
            <a:rPr lang="en-US" sz="1400" kern="1200">
              <a:effectLst/>
              <a:latin typeface="Lato" panose="020F0502020204030203" pitchFamily="34" charset="0"/>
              <a:ea typeface="Lato" panose="020F0502020204030203" pitchFamily="34" charset="0"/>
              <a:cs typeface="Lato" panose="020F0502020204030203" pitchFamily="34" charset="0"/>
            </a:rPr>
            <a:t>Implement all NHRA requirements (</a:t>
          </a:r>
          <a:r>
            <a:rPr lang="en-US" sz="1400" b="1" kern="1200">
              <a:effectLst/>
              <a:latin typeface="Lato" panose="020F0502020204030203" pitchFamily="34" charset="0"/>
              <a:ea typeface="Lato" panose="020F0502020204030203" pitchFamily="34" charset="0"/>
              <a:cs typeface="Lato" panose="020F0502020204030203" pitchFamily="34" charset="0"/>
            </a:rPr>
            <a:t>Correct identification of horses; Horse welfare; Correct race monitoring by </a:t>
          </a:r>
          <a:r>
            <a:rPr lang="en-US" sz="1400" b="1" i="1" kern="1200">
              <a:effectLst/>
              <a:latin typeface="Lato" panose="020F0502020204030203" pitchFamily="34" charset="0"/>
              <a:ea typeface="Lato" panose="020F0502020204030203" pitchFamily="34" charset="0"/>
              <a:cs typeface="Lato" panose="020F0502020204030203" pitchFamily="34" charset="0"/>
            </a:rPr>
            <a:t>de jure </a:t>
          </a:r>
          <a:r>
            <a:rPr lang="en-US" sz="1400" b="1" kern="1200">
              <a:effectLst/>
              <a:latin typeface="Lato" panose="020F0502020204030203" pitchFamily="34" charset="0"/>
              <a:ea typeface="Lato" panose="020F0502020204030203" pitchFamily="34" charset="0"/>
              <a:cs typeface="Lato" panose="020F0502020204030203" pitchFamily="34" charset="0"/>
            </a:rPr>
            <a:t>officials</a:t>
          </a:r>
          <a:r>
            <a:rPr lang="en-US" sz="1400" kern="1200">
              <a:effectLst/>
              <a:latin typeface="Lato" panose="020F0502020204030203" pitchFamily="34" charset="0"/>
              <a:ea typeface="Lato" panose="020F0502020204030203" pitchFamily="34" charset="0"/>
              <a:cs typeface="Lato" panose="020F0502020204030203" pitchFamily="34" charset="0"/>
            </a:rPr>
            <a:t>)</a:t>
          </a:r>
          <a:endParaRPr lang="en-US" sz="1400" kern="1200" dirty="0">
            <a:effectLst/>
            <a:latin typeface="Lato" panose="020F0502020204030203" pitchFamily="34" charset="0"/>
            <a:ea typeface="Lato" panose="020F0502020204030203" pitchFamily="34" charset="0"/>
            <a:cs typeface="Lato" panose="020F0502020204030203" pitchFamily="34" charset="0"/>
          </a:endParaRPr>
        </a:p>
      </dsp:txBody>
      <dsp:txXfrm rot="-5400000">
        <a:off x="3855110" y="353593"/>
        <a:ext cx="6754241" cy="1835356"/>
      </dsp:txXfrm>
    </dsp:sp>
    <dsp:sp modelId="{D9A1A95F-5AA5-4B0A-920C-38DCF3918B25}">
      <dsp:nvSpPr>
        <dsp:cNvPr id="0" name=""/>
        <dsp:cNvSpPr/>
      </dsp:nvSpPr>
      <dsp:spPr>
        <a:xfrm>
          <a:off x="0" y="63"/>
          <a:ext cx="3855110" cy="25424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Lato" panose="020F0502020204030203" pitchFamily="34" charset="0"/>
              <a:ea typeface="Lato" panose="020F0502020204030203" pitchFamily="34" charset="0"/>
              <a:cs typeface="Lato" panose="020F0502020204030203" pitchFamily="34" charset="0"/>
            </a:rPr>
            <a:t>Strategic interventions proposed to monetize THR</a:t>
          </a:r>
        </a:p>
      </dsp:txBody>
      <dsp:txXfrm>
        <a:off x="124110" y="124173"/>
        <a:ext cx="3606890" cy="2294195"/>
      </dsp:txXfrm>
    </dsp:sp>
    <dsp:sp modelId="{6E28B903-01B7-4E47-A564-47A09BD9339A}">
      <dsp:nvSpPr>
        <dsp:cNvPr id="0" name=""/>
        <dsp:cNvSpPr/>
      </dsp:nvSpPr>
      <dsp:spPr>
        <a:xfrm rot="5400000">
          <a:off x="6264908" y="514043"/>
          <a:ext cx="2033932" cy="685352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Lato" panose="020F0502020204030203" pitchFamily="34" charset="0"/>
              <a:ea typeface="Lato" panose="020F0502020204030203" pitchFamily="34" charset="0"/>
              <a:cs typeface="Lato" panose="020F0502020204030203" pitchFamily="34" charset="0"/>
            </a:rPr>
            <a:t>Financial transfers </a:t>
          </a:r>
          <a:r>
            <a:rPr lang="en-US" sz="2000" kern="1200" dirty="0">
              <a:latin typeface="Lato" panose="020F0502020204030203" pitchFamily="34" charset="0"/>
              <a:ea typeface="Lato" panose="020F0502020204030203" pitchFamily="34" charset="0"/>
              <a:cs typeface="Lato" panose="020F0502020204030203" pitchFamily="34" charset="0"/>
            </a:rPr>
            <a:t>- THR should work out a contractual framework to determine how funds accumulating to THR through mainly betting will be shared amongst horse owners and jockeys.</a:t>
          </a:r>
        </a:p>
        <a:p>
          <a:pPr marL="228600" lvl="1" indent="-228600" algn="l" defTabSz="889000">
            <a:lnSpc>
              <a:spcPct val="90000"/>
            </a:lnSpc>
            <a:spcBef>
              <a:spcPct val="0"/>
            </a:spcBef>
            <a:spcAft>
              <a:spcPct val="15000"/>
            </a:spcAft>
            <a:buChar char="•"/>
          </a:pPr>
          <a:r>
            <a:rPr lang="en-US" sz="2000" b="1" kern="1200" dirty="0">
              <a:latin typeface="Lato" panose="020F0502020204030203" pitchFamily="34" charset="0"/>
              <a:ea typeface="Lato" panose="020F0502020204030203" pitchFamily="34" charset="0"/>
              <a:cs typeface="Lato" panose="020F0502020204030203" pitchFamily="34" charset="0"/>
            </a:rPr>
            <a:t>Infrastructure</a:t>
          </a:r>
          <a:r>
            <a:rPr lang="en-US" sz="2000" kern="1200" dirty="0">
              <a:latin typeface="Lato" panose="020F0502020204030203" pitchFamily="34" charset="0"/>
              <a:ea typeface="Lato" panose="020F0502020204030203" pitchFamily="34" charset="0"/>
              <a:cs typeface="Lato" panose="020F0502020204030203" pitchFamily="34" charset="0"/>
            </a:rPr>
            <a:t> - Financial revenues into the THR should be invested in constructing racing infrastructure. </a:t>
          </a:r>
        </a:p>
      </dsp:txBody>
      <dsp:txXfrm rot="-5400000">
        <a:off x="3855110" y="3023129"/>
        <a:ext cx="6754241" cy="1835356"/>
      </dsp:txXfrm>
    </dsp:sp>
    <dsp:sp modelId="{85BA6891-A142-49B9-B0C3-CFF6BE9EA6F1}">
      <dsp:nvSpPr>
        <dsp:cNvPr id="0" name=""/>
        <dsp:cNvSpPr/>
      </dsp:nvSpPr>
      <dsp:spPr>
        <a:xfrm>
          <a:off x="0" y="2669600"/>
          <a:ext cx="3855110" cy="25424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0" kern="1200" dirty="0">
              <a:latin typeface="Lato" panose="020F0502020204030203" pitchFamily="34" charset="0"/>
              <a:ea typeface="Lato" panose="020F0502020204030203" pitchFamily="34" charset="0"/>
              <a:cs typeface="Lato" panose="020F0502020204030203" pitchFamily="34" charset="0"/>
            </a:rPr>
            <a:t>Supply-side investments (Horse owners &amp; jockeys)</a:t>
          </a:r>
        </a:p>
      </dsp:txBody>
      <dsp:txXfrm>
        <a:off x="124110" y="2793710"/>
        <a:ext cx="3606890" cy="229419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9:11:15.885"/>
    </inkml:context>
    <inkml:brush xml:id="br0">
      <inkml:brushProperty name="width" value="0.05" units="cm"/>
      <inkml:brushProperty name="height" value="0.05" units="cm"/>
      <inkml:brushProperty name="color" value="#E71224"/>
    </inkml:brush>
  </inkml:definitions>
  <inkml:trace contextRef="#ctx0" brushRef="#br0">0 0 24575,'0'1'-8191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9:08:22.394"/>
    </inkml:context>
    <inkml:brush xml:id="br0">
      <inkml:brushProperty name="width" value="0.05" units="cm"/>
      <inkml:brushProperty name="height" value="0.05" units="cm"/>
      <inkml:brushProperty name="color" value="#E71224"/>
    </inkml:brush>
  </inkml:definitions>
  <inkml:trace contextRef="#ctx0" brushRef="#br0">0 0 24575,'0'1'-8191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F7277-A3A1-4ABC-B860-B5DB3253A137}"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CC209-7BE7-4597-86AE-919EDE5CA885}" type="slidenum">
              <a:rPr lang="en-US" smtClean="0"/>
              <a:t>‹#›</a:t>
            </a:fld>
            <a:endParaRPr lang="en-US"/>
          </a:p>
        </p:txBody>
      </p:sp>
    </p:spTree>
    <p:extLst>
      <p:ext uri="{BB962C8B-B14F-4D97-AF65-F5344CB8AC3E}">
        <p14:creationId xmlns:p14="http://schemas.microsoft.com/office/powerpoint/2010/main" val="365381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Arial" panose="020B0604020202020204" pitchFamily="34" charset="0"/>
                <a:ea typeface="Calibri" panose="020F0502020204030204" pitchFamily="34" charset="0"/>
              </a:rPr>
              <a:t>Betting is the leading strategy for generating revenues for horse racing today. It is a proven method of sustaining horse racing across international equine markets.</a:t>
            </a:r>
            <a:endParaRPr lang="en-US" dirty="0"/>
          </a:p>
        </p:txBody>
      </p:sp>
      <p:sp>
        <p:nvSpPr>
          <p:cNvPr id="4" name="Slide Number Placeholder 3"/>
          <p:cNvSpPr>
            <a:spLocks noGrp="1"/>
          </p:cNvSpPr>
          <p:nvPr>
            <p:ph type="sldNum" sz="quarter" idx="5"/>
          </p:nvPr>
        </p:nvSpPr>
        <p:spPr/>
        <p:txBody>
          <a:bodyPr/>
          <a:lstStyle/>
          <a:p>
            <a:fld id="{082CC209-7BE7-4597-86AE-919EDE5CA885}" type="slidenum">
              <a:rPr lang="en-US" smtClean="0"/>
              <a:t>13</a:t>
            </a:fld>
            <a:endParaRPr lang="en-US"/>
          </a:p>
        </p:txBody>
      </p:sp>
    </p:spTree>
    <p:extLst>
      <p:ext uri="{BB962C8B-B14F-4D97-AF65-F5344CB8AC3E}">
        <p14:creationId xmlns:p14="http://schemas.microsoft.com/office/powerpoint/2010/main" val="381186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Calibri" panose="020F0502020204030204" pitchFamily="34" charset="0"/>
                <a:cs typeface="Times New Roman" panose="02020603050405020304" pitchFamily="18" charset="0"/>
              </a:rPr>
              <a:t>The information gathered from both the survey (Primary Research) and secondary data (Desktop Research) made it possible to undertake a credible economic impact study. </a:t>
            </a:r>
          </a:p>
          <a:p>
            <a:endParaRPr lang="en-US" dirty="0"/>
          </a:p>
        </p:txBody>
      </p:sp>
      <p:sp>
        <p:nvSpPr>
          <p:cNvPr id="4" name="Slide Number Placeholder 3"/>
          <p:cNvSpPr>
            <a:spLocks noGrp="1"/>
          </p:cNvSpPr>
          <p:nvPr>
            <p:ph type="sldNum" sz="quarter" idx="5"/>
          </p:nvPr>
        </p:nvSpPr>
        <p:spPr/>
        <p:txBody>
          <a:bodyPr/>
          <a:lstStyle/>
          <a:p>
            <a:fld id="{082CC209-7BE7-4597-86AE-919EDE5CA885}" type="slidenum">
              <a:rPr lang="en-US" smtClean="0"/>
              <a:t>15</a:t>
            </a:fld>
            <a:endParaRPr lang="en-US"/>
          </a:p>
        </p:txBody>
      </p:sp>
    </p:spTree>
    <p:extLst>
      <p:ext uri="{BB962C8B-B14F-4D97-AF65-F5344CB8AC3E}">
        <p14:creationId xmlns:p14="http://schemas.microsoft.com/office/powerpoint/2010/main" val="3479815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12" name="Picture 11" descr="A person writing on a piece of paper&#10;&#10;Description automatically generated with low confidence">
            <a:extLst>
              <a:ext uri="{FF2B5EF4-FFF2-40B4-BE49-F238E27FC236}">
                <a16:creationId xmlns:a16="http://schemas.microsoft.com/office/drawing/2014/main" id="{AE0BF0E9-BC4F-4B28-B483-980D3A8D1619}"/>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6633"/>
            <a:ext cx="12192000" cy="6884633"/>
          </a:xfrm>
          <a:prstGeom prst="rect">
            <a:avLst/>
          </a:prstGeom>
        </p:spPr>
      </p:pic>
      <p:sp>
        <p:nvSpPr>
          <p:cNvPr id="2" name="Title 1">
            <a:extLst>
              <a:ext uri="{FF2B5EF4-FFF2-40B4-BE49-F238E27FC236}">
                <a16:creationId xmlns:a16="http://schemas.microsoft.com/office/drawing/2014/main" id="{81B8E736-5522-4D99-9D54-736D1556109D}"/>
              </a:ext>
            </a:extLst>
          </p:cNvPr>
          <p:cNvSpPr>
            <a:spLocks noGrp="1"/>
          </p:cNvSpPr>
          <p:nvPr>
            <p:ph type="ctrTitle"/>
          </p:nvPr>
        </p:nvSpPr>
        <p:spPr>
          <a:xfrm>
            <a:off x="1548412" y="3076110"/>
            <a:ext cx="9983680" cy="1193954"/>
          </a:xfrm>
        </p:spPr>
        <p:txBody>
          <a:bodyPr anchor="b"/>
          <a:lstStyle>
            <a:lvl1pPr algn="ctr">
              <a:defRPr sz="600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7B2292C7-DF74-4F73-8FF2-78CE98771344}"/>
              </a:ext>
            </a:extLst>
          </p:cNvPr>
          <p:cNvSpPr>
            <a:spLocks noGrp="1"/>
          </p:cNvSpPr>
          <p:nvPr>
            <p:ph type="subTitle" idx="1"/>
          </p:nvPr>
        </p:nvSpPr>
        <p:spPr>
          <a:xfrm>
            <a:off x="1548412" y="4500978"/>
            <a:ext cx="9877149" cy="925497"/>
          </a:xfrm>
        </p:spPr>
        <p:txBody>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C80620BB-8364-47B8-85E7-4E2DD39FC754}"/>
              </a:ext>
            </a:extLst>
          </p:cNvPr>
          <p:cNvSpPr>
            <a:spLocks noGrp="1"/>
          </p:cNvSpPr>
          <p:nvPr>
            <p:ph type="dt" sz="half" idx="10"/>
          </p:nvPr>
        </p:nvSpPr>
        <p:spPr>
          <a:xfrm>
            <a:off x="838200" y="6356350"/>
            <a:ext cx="2743200" cy="365125"/>
          </a:xfrm>
          <a:prstGeom prst="rect">
            <a:avLst/>
          </a:prstGeom>
        </p:spPr>
        <p:txBody>
          <a:bodyPr/>
          <a:lstStyle/>
          <a:p>
            <a:fld id="{4DE132A5-F356-4232-A94E-D65926E161B3}" type="datetime1">
              <a:rPr lang="en-ZA" smtClean="0"/>
              <a:pPr/>
              <a:t>2024/04/04</a:t>
            </a:fld>
            <a:endParaRPr lang="en-ZA" dirty="0"/>
          </a:p>
        </p:txBody>
      </p:sp>
      <p:pic>
        <p:nvPicPr>
          <p:cNvPr id="13" name="Picture 12">
            <a:extLst>
              <a:ext uri="{FF2B5EF4-FFF2-40B4-BE49-F238E27FC236}">
                <a16:creationId xmlns:a16="http://schemas.microsoft.com/office/drawing/2014/main" id="{50D45225-F99D-43D4-AD2B-913235F2208A}"/>
              </a:ext>
            </a:extLst>
          </p:cNvPr>
          <p:cNvPicPr>
            <a:picLocks noChangeAspect="1"/>
          </p:cNvPicPr>
          <p:nvPr userDrawn="1"/>
        </p:nvPicPr>
        <p:blipFill>
          <a:blip r:embed="rId4"/>
          <a:stretch>
            <a:fillRect/>
          </a:stretch>
        </p:blipFill>
        <p:spPr>
          <a:xfrm>
            <a:off x="4921545" y="419172"/>
            <a:ext cx="3130882" cy="2426024"/>
          </a:xfrm>
          <a:prstGeom prst="rect">
            <a:avLst/>
          </a:prstGeom>
        </p:spPr>
      </p:pic>
    </p:spTree>
    <p:extLst>
      <p:ext uri="{BB962C8B-B14F-4D97-AF65-F5344CB8AC3E}">
        <p14:creationId xmlns:p14="http://schemas.microsoft.com/office/powerpoint/2010/main" val="12331003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2360-691C-495A-AA8A-AC1A613D12E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05529C7-8196-449B-B47B-AE61851926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3E71C5-859B-4BA5-A4E0-327C434138DF}"/>
              </a:ext>
            </a:extLst>
          </p:cNvPr>
          <p:cNvSpPr>
            <a:spLocks noGrp="1"/>
          </p:cNvSpPr>
          <p:nvPr>
            <p:ph type="dt" sz="half" idx="10"/>
          </p:nvPr>
        </p:nvSpPr>
        <p:spPr>
          <a:xfrm>
            <a:off x="838200" y="6356350"/>
            <a:ext cx="2743200" cy="365125"/>
          </a:xfrm>
          <a:prstGeom prst="rect">
            <a:avLst/>
          </a:prstGeom>
        </p:spPr>
        <p:txBody>
          <a:bodyPr/>
          <a:lstStyle/>
          <a:p>
            <a:fld id="{3B6E0AFE-8A02-4AC8-8BA1-E4C9CBD82E41}" type="datetime1">
              <a:rPr lang="en-ZA" smtClean="0"/>
              <a:pPr/>
              <a:t>2024/04/04</a:t>
            </a:fld>
            <a:endParaRPr lang="en-ZA" dirty="0"/>
          </a:p>
        </p:txBody>
      </p:sp>
      <p:sp>
        <p:nvSpPr>
          <p:cNvPr id="5" name="Footer Placeholder 4">
            <a:extLst>
              <a:ext uri="{FF2B5EF4-FFF2-40B4-BE49-F238E27FC236}">
                <a16:creationId xmlns:a16="http://schemas.microsoft.com/office/drawing/2014/main" id="{F4A0ADA5-5AE0-4183-8D96-089D23E177E7}"/>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1A5FF1C9-7904-41EA-B6DD-B7CE9EE4E8A5}"/>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287258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103C0-E0B1-487C-9D63-611A50E192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C6DDA93-F930-4703-88B9-4B9A8C50B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1CE4ED-22CD-45E5-8633-2C4839A247BA}"/>
              </a:ext>
            </a:extLst>
          </p:cNvPr>
          <p:cNvSpPr>
            <a:spLocks noGrp="1"/>
          </p:cNvSpPr>
          <p:nvPr>
            <p:ph type="dt" sz="half" idx="10"/>
          </p:nvPr>
        </p:nvSpPr>
        <p:spPr>
          <a:xfrm>
            <a:off x="838200" y="6356350"/>
            <a:ext cx="2743200" cy="365125"/>
          </a:xfrm>
          <a:prstGeom prst="rect">
            <a:avLst/>
          </a:prstGeom>
        </p:spPr>
        <p:txBody>
          <a:bodyPr/>
          <a:lstStyle/>
          <a:p>
            <a:fld id="{1A58CECC-0DE0-4803-97C8-10DBC1683F6F}" type="datetime1">
              <a:rPr lang="en-ZA" smtClean="0"/>
              <a:pPr/>
              <a:t>2024/04/04</a:t>
            </a:fld>
            <a:endParaRPr lang="en-ZA" dirty="0"/>
          </a:p>
        </p:txBody>
      </p:sp>
      <p:sp>
        <p:nvSpPr>
          <p:cNvPr id="5" name="Footer Placeholder 4">
            <a:extLst>
              <a:ext uri="{FF2B5EF4-FFF2-40B4-BE49-F238E27FC236}">
                <a16:creationId xmlns:a16="http://schemas.microsoft.com/office/drawing/2014/main" id="{1F32C3C3-2547-4A2F-961C-AA523DFD7E1D}"/>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8577A3D2-E769-43F5-85F2-F7800FF19393}"/>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20281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7670-1867-4CD3-8C8C-94E5AF9DFFF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DFF3016-3E59-4365-99A4-7E7D3E10E01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DB856C63-B20C-4DE5-BFD2-9A06DF48D07D}"/>
              </a:ext>
            </a:extLst>
          </p:cNvPr>
          <p:cNvSpPr>
            <a:spLocks noGrp="1"/>
          </p:cNvSpPr>
          <p:nvPr>
            <p:ph type="dt" sz="half" idx="10"/>
          </p:nvPr>
        </p:nvSpPr>
        <p:spPr>
          <a:xfrm>
            <a:off x="838200" y="6356350"/>
            <a:ext cx="2743200" cy="365125"/>
          </a:xfrm>
          <a:prstGeom prst="rect">
            <a:avLst/>
          </a:prstGeom>
        </p:spPr>
        <p:txBody>
          <a:bodyPr/>
          <a:lstStyle/>
          <a:p>
            <a:fld id="{166C27C8-2F3A-4525-BC10-87BE6228E917}" type="datetime1">
              <a:rPr lang="en-ZA" smtClean="0"/>
              <a:pPr/>
              <a:t>2024/04/04</a:t>
            </a:fld>
            <a:endParaRPr lang="en-ZA" dirty="0"/>
          </a:p>
        </p:txBody>
      </p:sp>
      <p:sp>
        <p:nvSpPr>
          <p:cNvPr id="6" name="Slide Number Placeholder 5">
            <a:extLst>
              <a:ext uri="{FF2B5EF4-FFF2-40B4-BE49-F238E27FC236}">
                <a16:creationId xmlns:a16="http://schemas.microsoft.com/office/drawing/2014/main" id="{49EEBD4A-DD50-4A58-AC36-AD72E5CBF9B3}"/>
              </a:ext>
            </a:extLst>
          </p:cNvPr>
          <p:cNvSpPr>
            <a:spLocks noGrp="1"/>
          </p:cNvSpPr>
          <p:nvPr>
            <p:ph type="sldNum" sz="quarter" idx="12"/>
          </p:nvPr>
        </p:nvSpPr>
        <p:spPr/>
        <p:txBody>
          <a:bodyPr/>
          <a:lstStyle/>
          <a:p>
            <a:fld id="{6C31FCCC-45C8-4A79-AE3B-FF8AC26A9254}" type="slidenum">
              <a:rPr lang="en-ZA" smtClean="0"/>
              <a:pPr/>
              <a:t>‹#›</a:t>
            </a:fld>
            <a:endParaRPr lang="en-ZA" dirty="0"/>
          </a:p>
        </p:txBody>
      </p:sp>
      <p:pic>
        <p:nvPicPr>
          <p:cNvPr id="8" name="Graphic 7">
            <a:extLst>
              <a:ext uri="{FF2B5EF4-FFF2-40B4-BE49-F238E27FC236}">
                <a16:creationId xmlns:a16="http://schemas.microsoft.com/office/drawing/2014/main" id="{C3A856E8-8A48-43A4-B734-E4E892B226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3165" y="359807"/>
            <a:ext cx="612559" cy="1225118"/>
          </a:xfrm>
          <a:prstGeom prst="rect">
            <a:avLst/>
          </a:prstGeom>
        </p:spPr>
      </p:pic>
      <p:pic>
        <p:nvPicPr>
          <p:cNvPr id="9" name="Graphic 8">
            <a:extLst>
              <a:ext uri="{FF2B5EF4-FFF2-40B4-BE49-F238E27FC236}">
                <a16:creationId xmlns:a16="http://schemas.microsoft.com/office/drawing/2014/main" id="{54D247A0-0F86-4E21-8370-F00D3E84BB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24366" y="3513192"/>
            <a:ext cx="1128158" cy="2256316"/>
          </a:xfrm>
          <a:prstGeom prst="rect">
            <a:avLst/>
          </a:prstGeom>
        </p:spPr>
      </p:pic>
    </p:spTree>
    <p:extLst>
      <p:ext uri="{BB962C8B-B14F-4D97-AF65-F5344CB8AC3E}">
        <p14:creationId xmlns:p14="http://schemas.microsoft.com/office/powerpoint/2010/main" val="378820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0D43-2CB6-4857-86B7-B1B2264BEA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06BA87B-8261-473A-9C32-F1948E0C3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DFA41-EF20-485E-98E4-4E189A40605A}"/>
              </a:ext>
            </a:extLst>
          </p:cNvPr>
          <p:cNvSpPr>
            <a:spLocks noGrp="1"/>
          </p:cNvSpPr>
          <p:nvPr>
            <p:ph type="dt" sz="half" idx="10"/>
          </p:nvPr>
        </p:nvSpPr>
        <p:spPr>
          <a:xfrm>
            <a:off x="838200" y="6356350"/>
            <a:ext cx="2743200" cy="365125"/>
          </a:xfrm>
          <a:prstGeom prst="rect">
            <a:avLst/>
          </a:prstGeom>
        </p:spPr>
        <p:txBody>
          <a:bodyPr/>
          <a:lstStyle/>
          <a:p>
            <a:fld id="{04E6C8BD-30B4-48DE-87AB-52E9B249E854}" type="datetime1">
              <a:rPr lang="en-ZA" smtClean="0"/>
              <a:pPr/>
              <a:t>2024/04/04</a:t>
            </a:fld>
            <a:endParaRPr lang="en-ZA" dirty="0"/>
          </a:p>
        </p:txBody>
      </p:sp>
      <p:sp>
        <p:nvSpPr>
          <p:cNvPr id="6" name="Slide Number Placeholder 5">
            <a:extLst>
              <a:ext uri="{FF2B5EF4-FFF2-40B4-BE49-F238E27FC236}">
                <a16:creationId xmlns:a16="http://schemas.microsoft.com/office/drawing/2014/main" id="{901C12CC-582C-4239-9B57-C4B2960DF582}"/>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220337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69E1-FC06-4E93-AC3A-AF278CEA3F0E}"/>
              </a:ext>
            </a:extLst>
          </p:cNvPr>
          <p:cNvSpPr>
            <a:spLocks noGrp="1"/>
          </p:cNvSpPr>
          <p:nvPr>
            <p:ph type="title"/>
          </p:nvPr>
        </p:nvSpPr>
        <p:spPr>
          <a:xfrm>
            <a:off x="838200" y="258593"/>
            <a:ext cx="10515600" cy="1325563"/>
          </a:xfr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25E0161-9964-4A2E-9935-A22514AF1C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E08C1E-32E6-4094-8BC0-1F3D02028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9C633AA-50A0-46ED-AE72-29C29687D628}"/>
              </a:ext>
            </a:extLst>
          </p:cNvPr>
          <p:cNvSpPr>
            <a:spLocks noGrp="1"/>
          </p:cNvSpPr>
          <p:nvPr>
            <p:ph type="dt" sz="half" idx="10"/>
          </p:nvPr>
        </p:nvSpPr>
        <p:spPr>
          <a:xfrm>
            <a:off x="838200" y="6356350"/>
            <a:ext cx="2743200" cy="365125"/>
          </a:xfrm>
          <a:prstGeom prst="rect">
            <a:avLst/>
          </a:prstGeom>
        </p:spPr>
        <p:txBody>
          <a:bodyPr/>
          <a:lstStyle/>
          <a:p>
            <a:fld id="{F1E01A87-398B-4954-A340-0545A0E6A883}" type="datetime1">
              <a:rPr lang="en-ZA" smtClean="0"/>
              <a:pPr/>
              <a:t>2024/04/04</a:t>
            </a:fld>
            <a:endParaRPr lang="en-ZA" dirty="0"/>
          </a:p>
        </p:txBody>
      </p:sp>
      <p:sp>
        <p:nvSpPr>
          <p:cNvPr id="7" name="Slide Number Placeholder 6">
            <a:extLst>
              <a:ext uri="{FF2B5EF4-FFF2-40B4-BE49-F238E27FC236}">
                <a16:creationId xmlns:a16="http://schemas.microsoft.com/office/drawing/2014/main" id="{03879408-97E2-43D6-9035-32ECF0EDE594}"/>
              </a:ext>
            </a:extLst>
          </p:cNvPr>
          <p:cNvSpPr>
            <a:spLocks noGrp="1"/>
          </p:cNvSpPr>
          <p:nvPr>
            <p:ph type="sldNum" sz="quarter" idx="12"/>
          </p:nvPr>
        </p:nvSpPr>
        <p:spPr/>
        <p:txBody>
          <a:bodyPr/>
          <a:lstStyle/>
          <a:p>
            <a:fld id="{6C31FCCC-45C8-4A79-AE3B-FF8AC26A9254}" type="slidenum">
              <a:rPr lang="en-ZA" smtClean="0"/>
              <a:pPr/>
              <a:t>‹#›</a:t>
            </a:fld>
            <a:endParaRPr lang="en-ZA" dirty="0"/>
          </a:p>
        </p:txBody>
      </p:sp>
      <p:pic>
        <p:nvPicPr>
          <p:cNvPr id="9" name="Graphic 8">
            <a:extLst>
              <a:ext uri="{FF2B5EF4-FFF2-40B4-BE49-F238E27FC236}">
                <a16:creationId xmlns:a16="http://schemas.microsoft.com/office/drawing/2014/main" id="{95914521-C86F-46D9-93A6-729A6406A9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2121" y="4010341"/>
            <a:ext cx="1128158" cy="2256316"/>
          </a:xfrm>
          <a:prstGeom prst="rect">
            <a:avLst/>
          </a:prstGeom>
        </p:spPr>
      </p:pic>
    </p:spTree>
    <p:extLst>
      <p:ext uri="{BB962C8B-B14F-4D97-AF65-F5344CB8AC3E}">
        <p14:creationId xmlns:p14="http://schemas.microsoft.com/office/powerpoint/2010/main" val="22817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68BC-7734-4B29-A56D-0A658149AF7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F29426C-212F-437E-9512-8783BF8B3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CD8254-0385-4749-A2D5-08CB36B09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B939904-8E89-4CF0-9FA9-E566901FD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4DC06A-8D18-410B-9BBE-1C201E133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374A3BF-BA36-4030-B41E-76DD427EF426}"/>
              </a:ext>
            </a:extLst>
          </p:cNvPr>
          <p:cNvSpPr>
            <a:spLocks noGrp="1"/>
          </p:cNvSpPr>
          <p:nvPr>
            <p:ph type="dt" sz="half" idx="10"/>
          </p:nvPr>
        </p:nvSpPr>
        <p:spPr>
          <a:xfrm>
            <a:off x="838200" y="6356350"/>
            <a:ext cx="2743200" cy="365125"/>
          </a:xfrm>
          <a:prstGeom prst="rect">
            <a:avLst/>
          </a:prstGeom>
        </p:spPr>
        <p:txBody>
          <a:bodyPr/>
          <a:lstStyle/>
          <a:p>
            <a:fld id="{EF75A122-9307-4D37-A661-5979A70094CA}" type="datetime1">
              <a:rPr lang="en-ZA" smtClean="0"/>
              <a:pPr/>
              <a:t>2024/04/04</a:t>
            </a:fld>
            <a:endParaRPr lang="en-ZA" dirty="0"/>
          </a:p>
        </p:txBody>
      </p:sp>
      <p:sp>
        <p:nvSpPr>
          <p:cNvPr id="9" name="Slide Number Placeholder 8">
            <a:extLst>
              <a:ext uri="{FF2B5EF4-FFF2-40B4-BE49-F238E27FC236}">
                <a16:creationId xmlns:a16="http://schemas.microsoft.com/office/drawing/2014/main" id="{BEAC275E-322F-4539-8827-11590221349B}"/>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228947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233-AE87-4202-BCC3-94F5148CC69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E66A912-F919-4BDE-AF76-3081BE1BE2B3}"/>
              </a:ext>
            </a:extLst>
          </p:cNvPr>
          <p:cNvSpPr>
            <a:spLocks noGrp="1"/>
          </p:cNvSpPr>
          <p:nvPr>
            <p:ph type="dt" sz="half" idx="10"/>
          </p:nvPr>
        </p:nvSpPr>
        <p:spPr>
          <a:xfrm>
            <a:off x="838200" y="6356350"/>
            <a:ext cx="2743200" cy="365125"/>
          </a:xfrm>
          <a:prstGeom prst="rect">
            <a:avLst/>
          </a:prstGeom>
        </p:spPr>
        <p:txBody>
          <a:bodyPr/>
          <a:lstStyle/>
          <a:p>
            <a:fld id="{9E958B95-1186-4B49-B39B-50E173BA0160}" type="datetime1">
              <a:rPr lang="en-ZA" smtClean="0"/>
              <a:pPr/>
              <a:t>2024/04/04</a:t>
            </a:fld>
            <a:endParaRPr lang="en-ZA" dirty="0"/>
          </a:p>
        </p:txBody>
      </p:sp>
      <p:sp>
        <p:nvSpPr>
          <p:cNvPr id="5" name="Slide Number Placeholder 4">
            <a:extLst>
              <a:ext uri="{FF2B5EF4-FFF2-40B4-BE49-F238E27FC236}">
                <a16:creationId xmlns:a16="http://schemas.microsoft.com/office/drawing/2014/main" id="{5CF977BF-D29C-47C3-991A-C572E25F92ED}"/>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11102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8D883-6877-4B0D-93D9-0B816A05C451}"/>
              </a:ext>
            </a:extLst>
          </p:cNvPr>
          <p:cNvSpPr>
            <a:spLocks noGrp="1"/>
          </p:cNvSpPr>
          <p:nvPr>
            <p:ph type="dt" sz="half" idx="10"/>
          </p:nvPr>
        </p:nvSpPr>
        <p:spPr>
          <a:xfrm>
            <a:off x="838200" y="6356350"/>
            <a:ext cx="2743200" cy="365125"/>
          </a:xfrm>
          <a:prstGeom prst="rect">
            <a:avLst/>
          </a:prstGeom>
        </p:spPr>
        <p:txBody>
          <a:bodyPr/>
          <a:lstStyle/>
          <a:p>
            <a:fld id="{0BB2B847-E44B-4509-8987-9CF865B071AA}" type="datetime1">
              <a:rPr lang="en-ZA" smtClean="0"/>
              <a:pPr/>
              <a:t>2024/04/04</a:t>
            </a:fld>
            <a:endParaRPr lang="en-ZA" dirty="0"/>
          </a:p>
        </p:txBody>
      </p:sp>
      <p:sp>
        <p:nvSpPr>
          <p:cNvPr id="4" name="Slide Number Placeholder 3">
            <a:extLst>
              <a:ext uri="{FF2B5EF4-FFF2-40B4-BE49-F238E27FC236}">
                <a16:creationId xmlns:a16="http://schemas.microsoft.com/office/drawing/2014/main" id="{56848953-E6AF-4ECE-A49B-8B2E829A2156}"/>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55554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9BAA-703D-474D-9EF3-CEA196981B6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E69005E1-CF97-4BD2-B119-FAA3FF384004}"/>
              </a:ext>
            </a:extLst>
          </p:cNvPr>
          <p:cNvSpPr>
            <a:spLocks noGrp="1"/>
          </p:cNvSpPr>
          <p:nvPr>
            <p:ph idx="1"/>
          </p:nvPr>
        </p:nvSpPr>
        <p:spPr>
          <a:xfrm>
            <a:off x="5183188" y="457200"/>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a:extLst>
              <a:ext uri="{FF2B5EF4-FFF2-40B4-BE49-F238E27FC236}">
                <a16:creationId xmlns:a16="http://schemas.microsoft.com/office/drawing/2014/main" id="{46337C2C-4298-433F-B43D-2D5098DB6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76F88-5815-48BA-A58C-11963C76A8B1}"/>
              </a:ext>
            </a:extLst>
          </p:cNvPr>
          <p:cNvSpPr>
            <a:spLocks noGrp="1"/>
          </p:cNvSpPr>
          <p:nvPr>
            <p:ph type="dt" sz="half" idx="10"/>
          </p:nvPr>
        </p:nvSpPr>
        <p:spPr>
          <a:xfrm>
            <a:off x="838200" y="6356350"/>
            <a:ext cx="2743200" cy="365125"/>
          </a:xfrm>
          <a:prstGeom prst="rect">
            <a:avLst/>
          </a:prstGeom>
        </p:spPr>
        <p:txBody>
          <a:bodyPr/>
          <a:lstStyle/>
          <a:p>
            <a:fld id="{2BD10621-E186-4DA3-A695-7DA79727B7A7}" type="datetime1">
              <a:rPr lang="en-ZA" smtClean="0"/>
              <a:pPr/>
              <a:t>2024/04/04</a:t>
            </a:fld>
            <a:endParaRPr lang="en-ZA" dirty="0"/>
          </a:p>
        </p:txBody>
      </p:sp>
      <p:sp>
        <p:nvSpPr>
          <p:cNvPr id="6" name="Footer Placeholder 5">
            <a:extLst>
              <a:ext uri="{FF2B5EF4-FFF2-40B4-BE49-F238E27FC236}">
                <a16:creationId xmlns:a16="http://schemas.microsoft.com/office/drawing/2014/main" id="{C2697252-AAE8-4D2E-8873-9985F277482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BAFF61C1-F8C9-4B67-B158-A143C3DC3FC3}"/>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121526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E59F-377D-409E-A107-C6DEF1660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4C40DBF-67C4-48F2-8C32-60C7A6A54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664420CA-5CA5-4030-A91D-72117EB9F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C49D4-C14F-4522-82A6-41623B8FB890}"/>
              </a:ext>
            </a:extLst>
          </p:cNvPr>
          <p:cNvSpPr>
            <a:spLocks noGrp="1"/>
          </p:cNvSpPr>
          <p:nvPr>
            <p:ph type="dt" sz="half" idx="10"/>
          </p:nvPr>
        </p:nvSpPr>
        <p:spPr>
          <a:xfrm>
            <a:off x="838200" y="6356350"/>
            <a:ext cx="2743200" cy="365125"/>
          </a:xfrm>
          <a:prstGeom prst="rect">
            <a:avLst/>
          </a:prstGeom>
        </p:spPr>
        <p:txBody>
          <a:bodyPr/>
          <a:lstStyle/>
          <a:p>
            <a:fld id="{9B52C0BC-B302-4593-A735-871E260A60B2}" type="datetime1">
              <a:rPr lang="en-ZA" smtClean="0"/>
              <a:pPr/>
              <a:t>2024/04/04</a:t>
            </a:fld>
            <a:endParaRPr lang="en-ZA" dirty="0"/>
          </a:p>
        </p:txBody>
      </p:sp>
      <p:sp>
        <p:nvSpPr>
          <p:cNvPr id="6" name="Footer Placeholder 5">
            <a:extLst>
              <a:ext uri="{FF2B5EF4-FFF2-40B4-BE49-F238E27FC236}">
                <a16:creationId xmlns:a16="http://schemas.microsoft.com/office/drawing/2014/main" id="{91F020E4-52AD-401C-954F-D8C760D298EE}"/>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95D45503-C329-4C4F-96A4-77C608211C8D}"/>
              </a:ext>
            </a:extLst>
          </p:cNvPr>
          <p:cNvSpPr>
            <a:spLocks noGrp="1"/>
          </p:cNvSpPr>
          <p:nvPr>
            <p:ph type="sldNum" sz="quarter" idx="12"/>
          </p:nvPr>
        </p:nvSpPr>
        <p:spPr/>
        <p:txBody>
          <a:bodyPr/>
          <a:lstStyle/>
          <a:p>
            <a:fld id="{6C31FCCC-45C8-4A79-AE3B-FF8AC26A9254}" type="slidenum">
              <a:rPr lang="en-ZA" smtClean="0"/>
              <a:pPr/>
              <a:t>‹#›</a:t>
            </a:fld>
            <a:endParaRPr lang="en-ZA" dirty="0"/>
          </a:p>
        </p:txBody>
      </p:sp>
    </p:spTree>
    <p:extLst>
      <p:ext uri="{BB962C8B-B14F-4D97-AF65-F5344CB8AC3E}">
        <p14:creationId xmlns:p14="http://schemas.microsoft.com/office/powerpoint/2010/main" val="15093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AC443-2A76-43E7-82FF-A124A0BC22A3}"/>
              </a:ext>
            </a:extLst>
          </p:cNvPr>
          <p:cNvSpPr>
            <a:spLocks noGrp="1"/>
          </p:cNvSpPr>
          <p:nvPr>
            <p:ph type="title"/>
          </p:nvPr>
        </p:nvSpPr>
        <p:spPr>
          <a:xfrm>
            <a:off x="838200" y="285226"/>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3404F0A3-9022-4917-8306-18816177CEFD}"/>
              </a:ext>
            </a:extLst>
          </p:cNvPr>
          <p:cNvSpPr>
            <a:spLocks noGrp="1"/>
          </p:cNvSpPr>
          <p:nvPr>
            <p:ph type="body" idx="1"/>
          </p:nvPr>
        </p:nvSpPr>
        <p:spPr>
          <a:xfrm>
            <a:off x="838200" y="185225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19C2D2B-E60A-49EF-832F-3ECDA77B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EE38C-C2BE-495F-9FFC-94C1A76268B0}" type="datetime1">
              <a:rPr lang="en-ZA" smtClean="0"/>
              <a:pPr/>
              <a:t>2024/04/04</a:t>
            </a:fld>
            <a:endParaRPr lang="en-ZA" dirty="0"/>
          </a:p>
        </p:txBody>
      </p:sp>
      <p:sp>
        <p:nvSpPr>
          <p:cNvPr id="6" name="Slide Number Placeholder 5">
            <a:extLst>
              <a:ext uri="{FF2B5EF4-FFF2-40B4-BE49-F238E27FC236}">
                <a16:creationId xmlns:a16="http://schemas.microsoft.com/office/drawing/2014/main" id="{E77E935B-ED5E-4A06-B428-217371DCD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1FCCC-45C8-4A79-AE3B-FF8AC26A9254}" type="slidenum">
              <a:rPr lang="en-ZA" smtClean="0"/>
              <a:pPr/>
              <a:t>‹#›</a:t>
            </a:fld>
            <a:endParaRPr lang="en-ZA" dirty="0"/>
          </a:p>
        </p:txBody>
      </p:sp>
      <p:pic>
        <p:nvPicPr>
          <p:cNvPr id="13" name="Picture 12">
            <a:extLst>
              <a:ext uri="{FF2B5EF4-FFF2-40B4-BE49-F238E27FC236}">
                <a16:creationId xmlns:a16="http://schemas.microsoft.com/office/drawing/2014/main" id="{80923A36-1571-4E65-8BC8-1B0E65877EFF}"/>
              </a:ext>
            </a:extLst>
          </p:cNvPr>
          <p:cNvPicPr>
            <a:picLocks noChangeAspect="1"/>
          </p:cNvPicPr>
          <p:nvPr userDrawn="1"/>
        </p:nvPicPr>
        <p:blipFill>
          <a:blip r:embed="rId13"/>
          <a:stretch>
            <a:fillRect/>
          </a:stretch>
        </p:blipFill>
        <p:spPr>
          <a:xfrm>
            <a:off x="4642281" y="6238435"/>
            <a:ext cx="2743200" cy="568234"/>
          </a:xfrm>
          <a:prstGeom prst="rect">
            <a:avLst/>
          </a:prstGeom>
        </p:spPr>
      </p:pic>
      <p:pic>
        <p:nvPicPr>
          <p:cNvPr id="12" name="Graphic 11">
            <a:extLst>
              <a:ext uri="{FF2B5EF4-FFF2-40B4-BE49-F238E27FC236}">
                <a16:creationId xmlns:a16="http://schemas.microsoft.com/office/drawing/2014/main" id="{4AAE58F2-C88C-48ED-8E5F-AF8545467AD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33165" y="333174"/>
            <a:ext cx="612559" cy="1225118"/>
          </a:xfrm>
          <a:prstGeom prst="rect">
            <a:avLst/>
          </a:prstGeom>
        </p:spPr>
      </p:pic>
    </p:spTree>
    <p:extLst>
      <p:ext uri="{BB962C8B-B14F-4D97-AF65-F5344CB8AC3E}">
        <p14:creationId xmlns:p14="http://schemas.microsoft.com/office/powerpoint/2010/main" val="3461116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5D84-1BB4-4839-93F2-C99FF25894BF}"/>
              </a:ext>
            </a:extLst>
          </p:cNvPr>
          <p:cNvSpPr>
            <a:spLocks noGrp="1"/>
          </p:cNvSpPr>
          <p:nvPr>
            <p:ph type="ctrTitle"/>
          </p:nvPr>
        </p:nvSpPr>
        <p:spPr>
          <a:xfrm>
            <a:off x="1548412" y="3058160"/>
            <a:ext cx="9983680" cy="2164080"/>
          </a:xfrm>
        </p:spPr>
        <p:txBody>
          <a:bodyPr>
            <a:normAutofit fontScale="90000"/>
          </a:bodyPr>
          <a:lstStyle/>
          <a:p>
            <a:br>
              <a:rPr lang="en-ZA" sz="3200" dirty="0">
                <a:effectLst/>
                <a:latin typeface="Lato" panose="020F0502020204030203" pitchFamily="34" charset="0"/>
                <a:ea typeface="SimSun" panose="02010600030101010101" pitchFamily="2" charset="-122"/>
                <a:cs typeface="Calibri" panose="020F0502020204030204" pitchFamily="34" charset="0"/>
              </a:rPr>
            </a:br>
            <a:br>
              <a:rPr lang="en-ZA" sz="3200" dirty="0">
                <a:effectLst/>
                <a:latin typeface="Lato" panose="020F0502020204030203" pitchFamily="34" charset="0"/>
                <a:ea typeface="SimSun" panose="02010600030101010101" pitchFamily="2" charset="-122"/>
                <a:cs typeface="Calibri" panose="020F0502020204030204" pitchFamily="34" charset="0"/>
              </a:rPr>
            </a:br>
            <a:r>
              <a:rPr lang="en-ZA" sz="3200" dirty="0">
                <a:effectLst/>
                <a:latin typeface="Lato" panose="020F0502020204030203" pitchFamily="34" charset="0"/>
                <a:ea typeface="SimSun" panose="02010600030101010101" pitchFamily="2" charset="-122"/>
                <a:cs typeface="Calibri" panose="020F0502020204030204" pitchFamily="34" charset="0"/>
              </a:rPr>
              <a:t>Horseracing Sector Research – </a:t>
            </a:r>
            <a:br>
              <a:rPr lang="en-ZA" sz="3200" dirty="0">
                <a:effectLst/>
                <a:latin typeface="Lato" panose="020F0502020204030203" pitchFamily="34" charset="0"/>
                <a:ea typeface="SimSun" panose="02010600030101010101" pitchFamily="2" charset="-122"/>
                <a:cs typeface="Calibri" panose="020F0502020204030204" pitchFamily="34" charset="0"/>
              </a:rPr>
            </a:br>
            <a:br>
              <a:rPr lang="en-ZA" sz="3200" dirty="0">
                <a:effectLst/>
                <a:latin typeface="Lato" panose="020F0502020204030203" pitchFamily="34" charset="0"/>
                <a:ea typeface="SimSun" panose="02010600030101010101" pitchFamily="2" charset="-122"/>
                <a:cs typeface="Calibri" panose="020F0502020204030204" pitchFamily="34" charset="0"/>
              </a:rPr>
            </a:br>
            <a:r>
              <a:rPr lang="en-ZA" sz="3200" dirty="0">
                <a:effectLst/>
                <a:latin typeface="Lato" panose="020F0502020204030203" pitchFamily="34" charset="0"/>
                <a:ea typeface="SimSun" panose="02010600030101010101" pitchFamily="2" charset="-122"/>
                <a:cs typeface="Calibri" panose="020F0502020204030204" pitchFamily="34" charset="0"/>
              </a:rPr>
              <a:t>Traditional Horseracing Baseline Study &amp; Economic Impact of  Traditional Horseracing and Thoroughbred Horseracing Sectors on the  KwaZulu-Natal Economy</a:t>
            </a:r>
            <a:endParaRPr lang="en-ZA" sz="3200" dirty="0"/>
          </a:p>
        </p:txBody>
      </p:sp>
      <p:sp>
        <p:nvSpPr>
          <p:cNvPr id="3" name="Subtitle 2">
            <a:extLst>
              <a:ext uri="{FF2B5EF4-FFF2-40B4-BE49-F238E27FC236}">
                <a16:creationId xmlns:a16="http://schemas.microsoft.com/office/drawing/2014/main" id="{0BBCE814-E23E-4A6D-B430-D2A1A4FAD818}"/>
              </a:ext>
            </a:extLst>
          </p:cNvPr>
          <p:cNvSpPr>
            <a:spLocks noGrp="1"/>
          </p:cNvSpPr>
          <p:nvPr>
            <p:ph type="subTitle" idx="1"/>
          </p:nvPr>
        </p:nvSpPr>
        <p:spPr>
          <a:xfrm>
            <a:off x="1548412" y="5222240"/>
            <a:ext cx="9877149" cy="779065"/>
          </a:xfrm>
        </p:spPr>
        <p:txBody>
          <a:bodyPr>
            <a:normAutofit fontScale="25000" lnSpcReduction="20000"/>
          </a:bodyPr>
          <a:lstStyle/>
          <a:p>
            <a:pPr algn="r"/>
            <a:endParaRPr lang="en-US" altLang="en-US" sz="1800" dirty="0">
              <a:solidFill>
                <a:srgbClr val="002060"/>
              </a:solidFill>
            </a:endParaRPr>
          </a:p>
          <a:p>
            <a:pPr>
              <a:lnSpc>
                <a:spcPct val="120000"/>
              </a:lnSpc>
            </a:pPr>
            <a:r>
              <a:rPr lang="en-US" sz="6400" b="1" dirty="0"/>
              <a:t>Moses Kotane Institute</a:t>
            </a:r>
          </a:p>
          <a:p>
            <a:pPr>
              <a:lnSpc>
                <a:spcPct val="120000"/>
              </a:lnSpc>
            </a:pPr>
            <a:r>
              <a:rPr lang="en-US" altLang="en-US" sz="6400" b="1" dirty="0"/>
              <a:t>4 April 2024</a:t>
            </a:r>
          </a:p>
          <a:p>
            <a:pPr algn="r"/>
            <a:endParaRPr lang="en-ZA" sz="1800" dirty="0"/>
          </a:p>
        </p:txBody>
      </p:sp>
    </p:spTree>
    <p:extLst>
      <p:ext uri="{BB962C8B-B14F-4D97-AF65-F5344CB8AC3E}">
        <p14:creationId xmlns:p14="http://schemas.microsoft.com/office/powerpoint/2010/main" val="390123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451A-F737-9E4B-960E-E80832A11988}"/>
              </a:ext>
            </a:extLst>
          </p:cNvPr>
          <p:cNvSpPr>
            <a:spLocks noGrp="1"/>
          </p:cNvSpPr>
          <p:nvPr>
            <p:ph type="title"/>
          </p:nvPr>
        </p:nvSpPr>
        <p:spPr>
          <a:xfrm>
            <a:off x="838200" y="182880"/>
            <a:ext cx="11008360" cy="833121"/>
          </a:xfrm>
        </p:spPr>
        <p:txBody>
          <a:bodyPr>
            <a:normAutofit/>
          </a:bodyPr>
          <a:lstStyle/>
          <a:p>
            <a:r>
              <a:rPr lang="en-US" sz="3200" dirty="0"/>
              <a:t>Key Findings (2) – THR Value Chain Analysis</a:t>
            </a:r>
            <a:endParaRPr lang="en-ZA" sz="3200" dirty="0"/>
          </a:p>
        </p:txBody>
      </p:sp>
      <p:sp>
        <p:nvSpPr>
          <p:cNvPr id="3" name="Content Placeholder 2">
            <a:extLst>
              <a:ext uri="{FF2B5EF4-FFF2-40B4-BE49-F238E27FC236}">
                <a16:creationId xmlns:a16="http://schemas.microsoft.com/office/drawing/2014/main" id="{88D67125-DC91-7049-6D3E-CA0DCA33D46B}"/>
              </a:ext>
            </a:extLst>
          </p:cNvPr>
          <p:cNvSpPr>
            <a:spLocks noGrp="1"/>
          </p:cNvSpPr>
          <p:nvPr>
            <p:ph idx="1"/>
          </p:nvPr>
        </p:nvSpPr>
        <p:spPr>
          <a:xfrm>
            <a:off x="670560" y="1016001"/>
            <a:ext cx="11176000" cy="5354319"/>
          </a:xfrm>
        </p:spPr>
        <p:txBody>
          <a:bodyPr>
            <a:normAutofit/>
          </a:bodyPr>
          <a:lstStyle/>
          <a:p>
            <a:pPr marR="0" lvl="0" algn="just">
              <a:lnSpc>
                <a:spcPct val="110000"/>
              </a:lnSpc>
              <a:spcAft>
                <a:spcPts val="0"/>
              </a:spcAft>
            </a:pPr>
            <a:r>
              <a:rPr lang="en-GB" sz="1800" b="1" dirty="0">
                <a:ea typeface="Calibri" panose="020F0502020204030204" pitchFamily="34" charset="0"/>
                <a:cs typeface="Times New Roman" panose="02020603050405020304" pitchFamily="18" charset="0"/>
              </a:rPr>
              <a:t>Jockeys tend to be born into the THR fraternity home and culture. </a:t>
            </a:r>
            <a:r>
              <a:rPr lang="en-GB" sz="1800" dirty="0">
                <a:ea typeface="Calibri" panose="020F0502020204030204" pitchFamily="34" charset="0"/>
                <a:cs typeface="Times New Roman" panose="02020603050405020304" pitchFamily="18" charset="0"/>
              </a:rPr>
              <a:t>This suggests that those people not born into the sport are more likely not to participate in the sport as either jockey and/or jockey-horse owners.</a:t>
            </a:r>
            <a:endParaRPr lang="en-US" sz="1800" dirty="0">
              <a:ea typeface="Calibri" panose="020F0502020204030204" pitchFamily="34" charset="0"/>
              <a:cs typeface="Times New Roman" panose="02020603050405020304" pitchFamily="18" charset="0"/>
            </a:endParaRPr>
          </a:p>
          <a:p>
            <a:pPr marR="0" lvl="0" algn="just">
              <a:lnSpc>
                <a:spcPct val="110000"/>
              </a:lnSpc>
              <a:spcAft>
                <a:spcPts val="0"/>
              </a:spcAft>
            </a:pPr>
            <a:r>
              <a:rPr lang="en-GB" sz="1800" b="1" dirty="0">
                <a:ea typeface="Calibri" panose="020F0502020204030204" pitchFamily="34" charset="0"/>
                <a:cs typeface="Times New Roman" panose="02020603050405020304" pitchFamily="18" charset="0"/>
              </a:rPr>
              <a:t>Jockeys often do not receive formal training</a:t>
            </a:r>
            <a:r>
              <a:rPr lang="en-GB" sz="1800" dirty="0">
                <a:ea typeface="Calibri" panose="020F0502020204030204" pitchFamily="34" charset="0"/>
                <a:cs typeface="Times New Roman" panose="02020603050405020304" pitchFamily="18" charset="0"/>
              </a:rPr>
              <a:t>. Instead, they </a:t>
            </a:r>
            <a:r>
              <a:rPr lang="en-GB" sz="1800" b="1" dirty="0">
                <a:ea typeface="Calibri" panose="020F0502020204030204" pitchFamily="34" charset="0"/>
                <a:cs typeface="Times New Roman" panose="02020603050405020304" pitchFamily="18" charset="0"/>
              </a:rPr>
              <a:t>learn by observation, copying their idols</a:t>
            </a:r>
            <a:r>
              <a:rPr lang="en-GB" sz="1800" dirty="0">
                <a:ea typeface="Calibri" panose="020F0502020204030204" pitchFamily="34" charset="0"/>
                <a:cs typeface="Times New Roman" panose="02020603050405020304" pitchFamily="18" charset="0"/>
              </a:rPr>
              <a:t>, and by receiving coaching from past champion participants.</a:t>
            </a:r>
            <a:endParaRPr lang="en-US" sz="1800" dirty="0">
              <a:ea typeface="Calibri" panose="020F0502020204030204" pitchFamily="34" charset="0"/>
              <a:cs typeface="Times New Roman" panose="02020603050405020304" pitchFamily="18" charset="0"/>
            </a:endParaRPr>
          </a:p>
          <a:p>
            <a:pPr marR="0" lvl="0" algn="just">
              <a:lnSpc>
                <a:spcPct val="110000"/>
              </a:lnSpc>
              <a:spcAft>
                <a:spcPts val="0"/>
              </a:spcAft>
            </a:pPr>
            <a:r>
              <a:rPr lang="en-GB" sz="1800" dirty="0">
                <a:ea typeface="Calibri" panose="020F0502020204030204" pitchFamily="34" charset="0"/>
                <a:cs typeface="Times New Roman" panose="02020603050405020304" pitchFamily="18" charset="0"/>
              </a:rPr>
              <a:t>Jockeys are plying their trade with very little financial support. There are </a:t>
            </a:r>
            <a:r>
              <a:rPr lang="en-GB" sz="1800" b="1" dirty="0">
                <a:ea typeface="Calibri" panose="020F0502020204030204" pitchFamily="34" charset="0"/>
                <a:cs typeface="Times New Roman" panose="02020603050405020304" pitchFamily="18" charset="0"/>
              </a:rPr>
              <a:t>very few sponsorships from the private sector</a:t>
            </a:r>
            <a:r>
              <a:rPr lang="en-GB" sz="1800" dirty="0">
                <a:ea typeface="Calibri" panose="020F0502020204030204" pitchFamily="34" charset="0"/>
                <a:cs typeface="Times New Roman" panose="02020603050405020304" pitchFamily="18" charset="0"/>
              </a:rPr>
              <a:t>. In contrast, </a:t>
            </a:r>
            <a:r>
              <a:rPr lang="en-GB" sz="1800" b="1" dirty="0">
                <a:ea typeface="Calibri" panose="020F0502020204030204" pitchFamily="34" charset="0"/>
                <a:cs typeface="Times New Roman" panose="02020603050405020304" pitchFamily="18" charset="0"/>
              </a:rPr>
              <a:t>municipalities are providing most of the support.</a:t>
            </a:r>
            <a:endParaRPr lang="en-US" sz="1800" b="1" dirty="0">
              <a:ea typeface="Calibri" panose="020F0502020204030204" pitchFamily="34" charset="0"/>
              <a:cs typeface="Times New Roman" panose="02020603050405020304" pitchFamily="18" charset="0"/>
            </a:endParaRPr>
          </a:p>
          <a:p>
            <a:pPr marR="0" lvl="0" algn="just">
              <a:lnSpc>
                <a:spcPct val="110000"/>
              </a:lnSpc>
              <a:spcAft>
                <a:spcPts val="0"/>
              </a:spcAft>
            </a:pPr>
            <a:r>
              <a:rPr lang="en-GB" sz="1800" b="1" dirty="0">
                <a:ea typeface="Calibri" panose="020F0502020204030204" pitchFamily="34" charset="0"/>
                <a:cs typeface="Times New Roman" panose="02020603050405020304" pitchFamily="18" charset="0"/>
              </a:rPr>
              <a:t>Financial rewards are very minimal,</a:t>
            </a:r>
            <a:r>
              <a:rPr lang="en-GB" sz="1800" dirty="0">
                <a:ea typeface="Calibri" panose="020F0502020204030204" pitchFamily="34" charset="0"/>
                <a:cs typeface="Times New Roman" panose="02020603050405020304" pitchFamily="18" charset="0"/>
              </a:rPr>
              <a:t> and they are well below a living wage </a:t>
            </a:r>
            <a:r>
              <a:rPr lang="en-GB" sz="1800" b="1" dirty="0">
                <a:ea typeface="Calibri" panose="020F0502020204030204" pitchFamily="34" charset="0"/>
                <a:cs typeface="Times New Roman" panose="02020603050405020304" pitchFamily="18" charset="0"/>
              </a:rPr>
              <a:t>(no guideline exists</a:t>
            </a:r>
            <a:r>
              <a:rPr lang="en-GB" sz="1800"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R="0" lvl="0" algn="just">
              <a:lnSpc>
                <a:spcPct val="110000"/>
              </a:lnSpc>
              <a:spcAft>
                <a:spcPts val="0"/>
              </a:spcAft>
            </a:pPr>
            <a:r>
              <a:rPr lang="en-GB" sz="1800" dirty="0">
                <a:ea typeface="Calibri" panose="020F0502020204030204" pitchFamily="34" charset="0"/>
                <a:cs typeface="Times New Roman" panose="02020603050405020304" pitchFamily="18" charset="0"/>
              </a:rPr>
              <a:t>There are </a:t>
            </a:r>
            <a:r>
              <a:rPr lang="en-GB" sz="1800" b="1" dirty="0">
                <a:ea typeface="Calibri" panose="020F0502020204030204" pitchFamily="34" charset="0"/>
                <a:cs typeface="Times New Roman" panose="02020603050405020304" pitchFamily="18" charset="0"/>
              </a:rPr>
              <a:t>very few facilities available for jockeys</a:t>
            </a:r>
            <a:r>
              <a:rPr lang="en-GB" sz="1800" dirty="0">
                <a:ea typeface="Calibri" panose="020F0502020204030204" pitchFamily="34" charset="0"/>
                <a:cs typeface="Times New Roman" panose="02020603050405020304" pitchFamily="18" charset="0"/>
              </a:rPr>
              <a:t>. Some jockeys do not have access to basic racing tracks at all and have to create their own practice or exercise areas from unkempt grounds.</a:t>
            </a:r>
            <a:endParaRPr lang="en-US" sz="1800" dirty="0">
              <a:ea typeface="Calibri" panose="020F0502020204030204" pitchFamily="34" charset="0"/>
              <a:cs typeface="Times New Roman" panose="02020603050405020304" pitchFamily="18" charset="0"/>
            </a:endParaRPr>
          </a:p>
          <a:p>
            <a:pPr marR="0" lvl="0" algn="just">
              <a:lnSpc>
                <a:spcPct val="110000"/>
              </a:lnSpc>
              <a:spcAft>
                <a:spcPts val="0"/>
              </a:spcAft>
            </a:pPr>
            <a:r>
              <a:rPr lang="en-US" sz="1800" dirty="0">
                <a:ea typeface="Calibri" panose="020F0502020204030204" pitchFamily="34" charset="0"/>
                <a:cs typeface="Times New Roman" panose="02020603050405020304" pitchFamily="18" charset="0"/>
              </a:rPr>
              <a:t>The </a:t>
            </a:r>
            <a:r>
              <a:rPr lang="en-US" sz="1800" b="1" dirty="0">
                <a:ea typeface="Calibri" panose="020F0502020204030204" pitchFamily="34" charset="0"/>
                <a:cs typeface="Times New Roman" panose="02020603050405020304" pitchFamily="18" charset="0"/>
              </a:rPr>
              <a:t>motivation for horse owners </a:t>
            </a:r>
            <a:r>
              <a:rPr lang="en-US" sz="1800" dirty="0">
                <a:ea typeface="Calibri" panose="020F0502020204030204" pitchFamily="34" charset="0"/>
                <a:cs typeface="Times New Roman" panose="02020603050405020304" pitchFamily="18" charset="0"/>
              </a:rPr>
              <a:t>is not simply cultural or the need to participate in the THR sport code; instead </a:t>
            </a:r>
            <a:r>
              <a:rPr lang="en-US" sz="1800" b="1" dirty="0">
                <a:ea typeface="Calibri" panose="020F0502020204030204" pitchFamily="34" charset="0"/>
                <a:cs typeface="Times New Roman" panose="02020603050405020304" pitchFamily="18" charset="0"/>
              </a:rPr>
              <a:t>profit maximization </a:t>
            </a:r>
            <a:r>
              <a:rPr lang="en-US" sz="1800" dirty="0">
                <a:ea typeface="Calibri" panose="020F0502020204030204" pitchFamily="34" charset="0"/>
                <a:cs typeface="Times New Roman" panose="02020603050405020304" pitchFamily="18" charset="0"/>
              </a:rPr>
              <a:t>is increasingly playing a role as a motivating factor, and this is an </a:t>
            </a:r>
            <a:r>
              <a:rPr lang="en-US" sz="1800" b="1" dirty="0">
                <a:ea typeface="Calibri" panose="020F0502020204030204" pitchFamily="34" charset="0"/>
                <a:cs typeface="Times New Roman" panose="02020603050405020304" pitchFamily="18" charset="0"/>
              </a:rPr>
              <a:t>indication that the sport needs to transform</a:t>
            </a:r>
            <a:r>
              <a:rPr lang="en-US" sz="1800" dirty="0">
                <a:ea typeface="Calibri" panose="020F0502020204030204" pitchFamily="34" charset="0"/>
                <a:cs typeface="Times New Roman" panose="02020603050405020304" pitchFamily="18" charset="0"/>
              </a:rPr>
              <a:t> and assume a pecuniary grounding.</a:t>
            </a:r>
          </a:p>
          <a:p>
            <a:pPr marR="0" lvl="0" algn="just">
              <a:lnSpc>
                <a:spcPct val="110000"/>
              </a:lnSpc>
              <a:spcAft>
                <a:spcPts val="0"/>
              </a:spcAft>
            </a:pPr>
            <a:r>
              <a:rPr lang="en-US" sz="1800" b="1" dirty="0">
                <a:ea typeface="Calibri" panose="020F0502020204030204" pitchFamily="34" charset="0"/>
                <a:cs typeface="Times New Roman" panose="02020603050405020304" pitchFamily="18" charset="0"/>
              </a:rPr>
              <a:t>All the horse owners bought their horses</a:t>
            </a:r>
            <a:r>
              <a:rPr lang="en-US" sz="1800" dirty="0">
                <a:ea typeface="Calibri" panose="020F0502020204030204" pitchFamily="34" charset="0"/>
                <a:cs typeface="Times New Roman" panose="02020603050405020304" pitchFamily="18" charset="0"/>
              </a:rPr>
              <a:t>. Noteworthy, </a:t>
            </a:r>
            <a:r>
              <a:rPr lang="en-US" sz="1800" b="1" dirty="0">
                <a:ea typeface="Calibri" panose="020F0502020204030204" pitchFamily="34" charset="0"/>
                <a:cs typeface="Times New Roman" panose="02020603050405020304" pitchFamily="18" charset="0"/>
              </a:rPr>
              <a:t>none</a:t>
            </a:r>
            <a:r>
              <a:rPr lang="en-US" sz="1800" dirty="0">
                <a:ea typeface="Calibri" panose="020F0502020204030204" pitchFamily="34" charset="0"/>
                <a:cs typeface="Times New Roman" panose="02020603050405020304" pitchFamily="18" charset="0"/>
              </a:rPr>
              <a:t> of the horse owners indicated that they </a:t>
            </a:r>
            <a:r>
              <a:rPr lang="en-US" sz="1800" b="1" dirty="0">
                <a:ea typeface="Calibri" panose="020F0502020204030204" pitchFamily="34" charset="0"/>
                <a:cs typeface="Times New Roman" panose="02020603050405020304" pitchFamily="18" charset="0"/>
              </a:rPr>
              <a:t>bought their horses at an auction</a:t>
            </a:r>
            <a:r>
              <a:rPr lang="en-US" sz="1800" dirty="0">
                <a:ea typeface="Calibri" panose="020F0502020204030204" pitchFamily="34" charset="0"/>
                <a:cs typeface="Times New Roman" panose="02020603050405020304" pitchFamily="18" charset="0"/>
              </a:rPr>
              <a:t>. There is no reference to auctions in primary data.</a:t>
            </a:r>
          </a:p>
        </p:txBody>
      </p:sp>
    </p:spTree>
    <p:extLst>
      <p:ext uri="{BB962C8B-B14F-4D97-AF65-F5344CB8AC3E}">
        <p14:creationId xmlns:p14="http://schemas.microsoft.com/office/powerpoint/2010/main" val="79452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7096-6520-4679-3527-A50B5B4DF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551BF-0188-32BD-51A7-001BA1D44CFC}"/>
              </a:ext>
            </a:extLst>
          </p:cNvPr>
          <p:cNvSpPr>
            <a:spLocks noGrp="1"/>
          </p:cNvSpPr>
          <p:nvPr>
            <p:ph type="title"/>
          </p:nvPr>
        </p:nvSpPr>
        <p:spPr>
          <a:xfrm>
            <a:off x="838200" y="182880"/>
            <a:ext cx="10906760" cy="833121"/>
          </a:xfrm>
        </p:spPr>
        <p:txBody>
          <a:bodyPr>
            <a:normAutofit/>
          </a:bodyPr>
          <a:lstStyle/>
          <a:p>
            <a:r>
              <a:rPr lang="en-US" sz="3200" dirty="0"/>
              <a:t>Key Findings (2) – THR Value Chain Analysis…contd.</a:t>
            </a:r>
            <a:endParaRPr lang="en-ZA" sz="3200" dirty="0"/>
          </a:p>
        </p:txBody>
      </p:sp>
      <p:sp>
        <p:nvSpPr>
          <p:cNvPr id="3" name="Content Placeholder 2">
            <a:extLst>
              <a:ext uri="{FF2B5EF4-FFF2-40B4-BE49-F238E27FC236}">
                <a16:creationId xmlns:a16="http://schemas.microsoft.com/office/drawing/2014/main" id="{D2CE9161-4E4C-FF2C-1DF3-EBA491E48500}"/>
              </a:ext>
            </a:extLst>
          </p:cNvPr>
          <p:cNvSpPr>
            <a:spLocks noGrp="1"/>
          </p:cNvSpPr>
          <p:nvPr>
            <p:ph idx="1"/>
          </p:nvPr>
        </p:nvSpPr>
        <p:spPr>
          <a:xfrm>
            <a:off x="670560" y="1016001"/>
            <a:ext cx="11176000" cy="5354319"/>
          </a:xfrm>
        </p:spPr>
        <p:txBody>
          <a:bodyPr>
            <a:normAutofit/>
          </a:bodyPr>
          <a:lstStyle/>
          <a:p>
            <a:pPr algn="just">
              <a:lnSpc>
                <a:spcPct val="130000"/>
              </a:lnSpc>
            </a:pPr>
            <a:r>
              <a:rPr lang="en-US" sz="1800" dirty="0">
                <a:ea typeface="Calibri" panose="020F0502020204030204" pitchFamily="34" charset="0"/>
                <a:cs typeface="Times New Roman" panose="02020603050405020304" pitchFamily="18" charset="0"/>
              </a:rPr>
              <a:t>None of the horse owners participate in the THR as breeders. Instead, horse owners own just a few horses – one to four horses on nominal terms.</a:t>
            </a:r>
          </a:p>
          <a:p>
            <a:pPr algn="just">
              <a:lnSpc>
                <a:spcPct val="130000"/>
              </a:lnSpc>
            </a:pPr>
            <a:r>
              <a:rPr lang="en-US" sz="1800" b="1" dirty="0">
                <a:ea typeface="Calibri" panose="020F0502020204030204" pitchFamily="34" charset="0"/>
                <a:cs typeface="Times New Roman" panose="02020603050405020304" pitchFamily="18" charset="0"/>
              </a:rPr>
              <a:t>Horse owners </a:t>
            </a:r>
            <a:r>
              <a:rPr lang="en-US" sz="1800" dirty="0">
                <a:ea typeface="Calibri" panose="020F0502020204030204" pitchFamily="34" charset="0"/>
                <a:cs typeface="Times New Roman" panose="02020603050405020304" pitchFamily="18" charset="0"/>
              </a:rPr>
              <a:t>generally </a:t>
            </a:r>
            <a:r>
              <a:rPr lang="en-US" sz="1800" b="1" dirty="0">
                <a:ea typeface="Calibri" panose="020F0502020204030204" pitchFamily="34" charset="0"/>
                <a:cs typeface="Times New Roman" panose="02020603050405020304" pitchFamily="18" charset="0"/>
              </a:rPr>
              <a:t>cannot afford </a:t>
            </a:r>
            <a:r>
              <a:rPr lang="en-US" sz="1800" dirty="0">
                <a:ea typeface="Calibri" panose="020F0502020204030204" pitchFamily="34" charset="0"/>
                <a:cs typeface="Times New Roman" panose="02020603050405020304" pitchFamily="18" charset="0"/>
              </a:rPr>
              <a:t>to buy </a:t>
            </a:r>
            <a:r>
              <a:rPr lang="en-US" sz="1800" b="1" dirty="0">
                <a:ea typeface="Calibri" panose="020F0502020204030204" pitchFamily="34" charset="0"/>
                <a:cs typeface="Times New Roman" panose="02020603050405020304" pitchFamily="18" charset="0"/>
              </a:rPr>
              <a:t>correct and requisite horse feed</a:t>
            </a:r>
            <a:r>
              <a:rPr lang="en-US" sz="1800" dirty="0">
                <a:ea typeface="Calibri" panose="020F0502020204030204" pitchFamily="34" charset="0"/>
                <a:cs typeface="Times New Roman" panose="02020603050405020304" pitchFamily="18" charset="0"/>
              </a:rPr>
              <a:t>.</a:t>
            </a:r>
          </a:p>
          <a:p>
            <a:pPr algn="just">
              <a:lnSpc>
                <a:spcPct val="130000"/>
              </a:lnSpc>
            </a:pPr>
            <a:r>
              <a:rPr lang="en-US" sz="1800" dirty="0">
                <a:ea typeface="Calibri" panose="020F0502020204030204" pitchFamily="34" charset="0"/>
                <a:cs typeface="Times New Roman" panose="02020603050405020304" pitchFamily="18" charset="0"/>
              </a:rPr>
              <a:t>There is </a:t>
            </a:r>
            <a:r>
              <a:rPr lang="en-US" sz="1800" b="1" dirty="0">
                <a:ea typeface="Calibri" panose="020F0502020204030204" pitchFamily="34" charset="0"/>
                <a:cs typeface="Times New Roman" panose="02020603050405020304" pitchFamily="18" charset="0"/>
              </a:rPr>
              <a:t>no specialist training academy for THR</a:t>
            </a:r>
            <a:r>
              <a:rPr lang="en-US" sz="1800" dirty="0">
                <a:ea typeface="Calibri" panose="020F0502020204030204" pitchFamily="34" charset="0"/>
                <a:cs typeface="Times New Roman" panose="02020603050405020304" pitchFamily="18" charset="0"/>
              </a:rPr>
              <a:t>.</a:t>
            </a:r>
          </a:p>
          <a:p>
            <a:pPr algn="just">
              <a:lnSpc>
                <a:spcPct val="130000"/>
              </a:lnSpc>
            </a:pPr>
            <a:r>
              <a:rPr lang="en-US" sz="1800" dirty="0">
                <a:ea typeface="Calibri" panose="020F0502020204030204" pitchFamily="34" charset="0"/>
                <a:cs typeface="Times New Roman" panose="02020603050405020304" pitchFamily="18" charset="0"/>
              </a:rPr>
              <a:t>There is </a:t>
            </a:r>
            <a:r>
              <a:rPr lang="en-US" sz="1800" b="1" dirty="0">
                <a:ea typeface="Calibri" panose="020F0502020204030204" pitchFamily="34" charset="0"/>
                <a:cs typeface="Times New Roman" panose="02020603050405020304" pitchFamily="18" charset="0"/>
              </a:rPr>
              <a:t>almost no meaningful private sector sponsor any longer</a:t>
            </a:r>
            <a:r>
              <a:rPr lang="en-US" sz="1800" dirty="0">
                <a:ea typeface="Calibri" panose="020F0502020204030204" pitchFamily="34" charset="0"/>
                <a:cs typeface="Times New Roman" panose="02020603050405020304" pitchFamily="18" charset="0"/>
              </a:rPr>
              <a:t>, a sign that </a:t>
            </a:r>
            <a:r>
              <a:rPr lang="en-US" sz="1800" b="1" dirty="0">
                <a:ea typeface="Calibri" panose="020F0502020204030204" pitchFamily="34" charset="0"/>
                <a:cs typeface="Times New Roman" panose="02020603050405020304" pitchFamily="18" charset="0"/>
              </a:rPr>
              <a:t>THR must adopt a strategy </a:t>
            </a:r>
            <a:r>
              <a:rPr lang="en-US" sz="1800" dirty="0">
                <a:ea typeface="Calibri" panose="020F0502020204030204" pitchFamily="34" charset="0"/>
                <a:cs typeface="Times New Roman" panose="02020603050405020304" pitchFamily="18" charset="0"/>
              </a:rPr>
              <a:t>that can </a:t>
            </a:r>
            <a:r>
              <a:rPr lang="en-US" sz="1800" b="1" dirty="0">
                <a:ea typeface="Calibri" panose="020F0502020204030204" pitchFamily="34" charset="0"/>
                <a:cs typeface="Times New Roman" panose="02020603050405020304" pitchFamily="18" charset="0"/>
              </a:rPr>
              <a:t>stimulate financial revenue generation </a:t>
            </a:r>
            <a:r>
              <a:rPr lang="en-US" sz="1800" dirty="0">
                <a:ea typeface="Calibri" panose="020F0502020204030204" pitchFamily="34" charset="0"/>
                <a:cs typeface="Times New Roman" panose="02020603050405020304" pitchFamily="18" charset="0"/>
              </a:rPr>
              <a:t>for the sector. </a:t>
            </a:r>
          </a:p>
          <a:p>
            <a:pPr algn="just">
              <a:lnSpc>
                <a:spcPct val="130000"/>
              </a:lnSpc>
            </a:pPr>
            <a:r>
              <a:rPr lang="en-US" sz="1800" dirty="0">
                <a:ea typeface="Calibri" panose="020F0502020204030204" pitchFamily="34" charset="0"/>
                <a:cs typeface="Times New Roman" panose="02020603050405020304" pitchFamily="18" charset="0"/>
              </a:rPr>
              <a:t>The </a:t>
            </a:r>
            <a:r>
              <a:rPr lang="en-US" sz="1800" b="1" dirty="0">
                <a:ea typeface="Calibri" panose="020F0502020204030204" pitchFamily="34" charset="0"/>
                <a:cs typeface="Times New Roman" panose="02020603050405020304" pitchFamily="18" charset="0"/>
              </a:rPr>
              <a:t>government is the main sponsor of THR</a:t>
            </a:r>
            <a:r>
              <a:rPr lang="en-US" sz="1800" dirty="0">
                <a:ea typeface="Calibri" panose="020F0502020204030204" pitchFamily="34" charset="0"/>
                <a:cs typeface="Times New Roman" panose="02020603050405020304" pitchFamily="18" charset="0"/>
              </a:rPr>
              <a:t>, but its involvement is limited to a few flagship events.</a:t>
            </a:r>
          </a:p>
          <a:p>
            <a:pPr algn="just">
              <a:lnSpc>
                <a:spcPct val="130000"/>
              </a:lnSpc>
            </a:pPr>
            <a:r>
              <a:rPr lang="en-US" sz="1800" dirty="0">
                <a:ea typeface="Calibri" panose="020F0502020204030204" pitchFamily="34" charset="0"/>
                <a:cs typeface="Times New Roman" panose="02020603050405020304" pitchFamily="18" charset="0"/>
              </a:rPr>
              <a:t>In general terms there is </a:t>
            </a:r>
            <a:r>
              <a:rPr lang="en-US" sz="1800" b="1" dirty="0">
                <a:ea typeface="Calibri" panose="020F0502020204030204" pitchFamily="34" charset="0"/>
                <a:cs typeface="Times New Roman" panose="02020603050405020304" pitchFamily="18" charset="0"/>
              </a:rPr>
              <a:t>very little financial inflow into THR</a:t>
            </a:r>
            <a:r>
              <a:rPr lang="en-US" sz="1800" dirty="0">
                <a:ea typeface="Calibri" panose="020F0502020204030204" pitchFamily="34" charset="0"/>
                <a:cs typeface="Times New Roman" panose="02020603050405020304" pitchFamily="18" charset="0"/>
              </a:rPr>
              <a:t>.</a:t>
            </a:r>
          </a:p>
          <a:p>
            <a:pPr algn="just">
              <a:lnSpc>
                <a:spcPct val="130000"/>
              </a:lnSpc>
            </a:pPr>
            <a:r>
              <a:rPr lang="en-US" sz="1800" dirty="0">
                <a:ea typeface="Calibri" panose="020F0502020204030204" pitchFamily="34" charset="0"/>
                <a:cs typeface="Times New Roman" panose="02020603050405020304" pitchFamily="18" charset="0"/>
              </a:rPr>
              <a:t>The </a:t>
            </a:r>
            <a:r>
              <a:rPr lang="en-US" sz="1800" b="1" dirty="0">
                <a:ea typeface="Calibri" panose="020F0502020204030204" pitchFamily="34" charset="0"/>
                <a:cs typeface="Times New Roman" panose="02020603050405020304" pitchFamily="18" charset="0"/>
              </a:rPr>
              <a:t>actual racing regime </a:t>
            </a:r>
            <a:r>
              <a:rPr lang="en-US" sz="1800" dirty="0">
                <a:ea typeface="Calibri" panose="020F0502020204030204" pitchFamily="34" charset="0"/>
                <a:cs typeface="Times New Roman" panose="02020603050405020304" pitchFamily="18" charset="0"/>
              </a:rPr>
              <a:t>is managed or </a:t>
            </a:r>
            <a:r>
              <a:rPr lang="en-US" sz="1800" b="1" dirty="0">
                <a:ea typeface="Calibri" panose="020F0502020204030204" pitchFamily="34" charset="0"/>
                <a:cs typeface="Times New Roman" panose="02020603050405020304" pitchFamily="18" charset="0"/>
              </a:rPr>
              <a:t>conducted according to perception and feel</a:t>
            </a:r>
            <a:r>
              <a:rPr lang="en-US" sz="1800" dirty="0">
                <a:ea typeface="Calibri" panose="020F0502020204030204" pitchFamily="34" charset="0"/>
                <a:cs typeface="Times New Roman" panose="02020603050405020304" pitchFamily="18" charset="0"/>
              </a:rPr>
              <a:t>, and there is no proper grading.</a:t>
            </a:r>
          </a:p>
          <a:p>
            <a:pPr algn="just">
              <a:lnSpc>
                <a:spcPct val="130000"/>
              </a:lnSpc>
            </a:pPr>
            <a:r>
              <a:rPr lang="en-US" sz="1800" b="1" dirty="0">
                <a:ea typeface="Calibri" panose="020F0502020204030204" pitchFamily="34" charset="0"/>
                <a:cs typeface="Times New Roman" panose="02020603050405020304" pitchFamily="18" charset="0"/>
              </a:rPr>
              <a:t>Race-winning prizes are varied and mixed</a:t>
            </a:r>
            <a:r>
              <a:rPr lang="en-US" sz="1800" dirty="0">
                <a:ea typeface="Calibri" panose="020F0502020204030204" pitchFamily="34" charset="0"/>
                <a:cs typeface="Times New Roman" panose="02020603050405020304" pitchFamily="18" charset="0"/>
              </a:rPr>
              <a:t>, and include </a:t>
            </a:r>
            <a:r>
              <a:rPr lang="en-US" sz="1800" b="1" dirty="0">
                <a:ea typeface="Calibri" panose="020F0502020204030204" pitchFamily="34" charset="0"/>
                <a:cs typeface="Times New Roman" panose="02020603050405020304" pitchFamily="18" charset="0"/>
              </a:rPr>
              <a:t>both money and consumables</a:t>
            </a:r>
            <a:r>
              <a:rPr lang="en-US" sz="1800" dirty="0">
                <a:ea typeface="Calibri" panose="020F0502020204030204" pitchFamily="34" charset="0"/>
                <a:cs typeface="Times New Roman" panose="02020603050405020304" pitchFamily="18" charset="0"/>
              </a:rPr>
              <a:t>, but are in reality are low and often non-existent. </a:t>
            </a:r>
          </a:p>
          <a:p>
            <a:endParaRPr lang="en-ZA" sz="1800" dirty="0"/>
          </a:p>
        </p:txBody>
      </p:sp>
    </p:spTree>
    <p:extLst>
      <p:ext uri="{BB962C8B-B14F-4D97-AF65-F5344CB8AC3E}">
        <p14:creationId xmlns:p14="http://schemas.microsoft.com/office/powerpoint/2010/main" val="301676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76E6EEF-0B32-88E3-9503-2DD559821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5D4A1-8FAC-3625-90DD-32D140E8D915}"/>
              </a:ext>
            </a:extLst>
          </p:cNvPr>
          <p:cNvSpPr>
            <a:spLocks noGrp="1"/>
          </p:cNvSpPr>
          <p:nvPr>
            <p:ph type="title"/>
          </p:nvPr>
        </p:nvSpPr>
        <p:spPr>
          <a:xfrm>
            <a:off x="838200" y="285227"/>
            <a:ext cx="10515600" cy="740934"/>
          </a:xfrm>
        </p:spPr>
        <p:txBody>
          <a:bodyPr>
            <a:normAutofit/>
          </a:bodyPr>
          <a:lstStyle/>
          <a:p>
            <a:r>
              <a:rPr lang="en-ZA" sz="3000" dirty="0"/>
              <a:t>Recommendations – THR baseline study (1)</a:t>
            </a:r>
          </a:p>
        </p:txBody>
      </p:sp>
      <p:pic>
        <p:nvPicPr>
          <p:cNvPr id="3" name="Picture 2">
            <a:extLst>
              <a:ext uri="{FF2B5EF4-FFF2-40B4-BE49-F238E27FC236}">
                <a16:creationId xmlns:a16="http://schemas.microsoft.com/office/drawing/2014/main" id="{389DD735-AE86-29DA-F8CC-C4ADC267D7C9}"/>
              </a:ext>
            </a:extLst>
          </p:cNvPr>
          <p:cNvPicPr>
            <a:picLocks noChangeAspect="1"/>
          </p:cNvPicPr>
          <p:nvPr/>
        </p:nvPicPr>
        <p:blipFill>
          <a:blip r:embed="rId3"/>
          <a:stretch>
            <a:fillRect/>
          </a:stretch>
        </p:blipFill>
        <p:spPr>
          <a:xfrm>
            <a:off x="838200" y="1239520"/>
            <a:ext cx="10109744" cy="4876800"/>
          </a:xfrm>
          <a:prstGeom prst="rect">
            <a:avLst/>
          </a:prstGeom>
        </p:spPr>
      </p:pic>
    </p:spTree>
    <p:extLst>
      <p:ext uri="{BB962C8B-B14F-4D97-AF65-F5344CB8AC3E}">
        <p14:creationId xmlns:p14="http://schemas.microsoft.com/office/powerpoint/2010/main" val="19847775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76E6EEF-0B32-88E3-9503-2DD559821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5D4A1-8FAC-3625-90DD-32D140E8D915}"/>
              </a:ext>
            </a:extLst>
          </p:cNvPr>
          <p:cNvSpPr>
            <a:spLocks noGrp="1"/>
          </p:cNvSpPr>
          <p:nvPr>
            <p:ph type="title"/>
          </p:nvPr>
        </p:nvSpPr>
        <p:spPr>
          <a:xfrm>
            <a:off x="838200" y="285227"/>
            <a:ext cx="10515600" cy="740934"/>
          </a:xfrm>
        </p:spPr>
        <p:txBody>
          <a:bodyPr>
            <a:normAutofit/>
          </a:bodyPr>
          <a:lstStyle/>
          <a:p>
            <a:r>
              <a:rPr lang="en-ZA" sz="3000" dirty="0"/>
              <a:t>Recommendations – THR baseline study (2)</a:t>
            </a:r>
          </a:p>
        </p:txBody>
      </p:sp>
      <p:graphicFrame>
        <p:nvGraphicFramePr>
          <p:cNvPr id="6" name="Diagram 5">
            <a:extLst>
              <a:ext uri="{FF2B5EF4-FFF2-40B4-BE49-F238E27FC236}">
                <a16:creationId xmlns:a16="http://schemas.microsoft.com/office/drawing/2014/main" id="{8D0DFAD7-77B1-88C7-E539-B9427FAE7460}"/>
              </a:ext>
            </a:extLst>
          </p:cNvPr>
          <p:cNvGraphicFramePr/>
          <p:nvPr>
            <p:extLst>
              <p:ext uri="{D42A27DB-BD31-4B8C-83A1-F6EECF244321}">
                <p14:modId xmlns:p14="http://schemas.microsoft.com/office/powerpoint/2010/main" val="3422106359"/>
              </p:ext>
            </p:extLst>
          </p:nvPr>
        </p:nvGraphicFramePr>
        <p:xfrm>
          <a:off x="751840" y="1158240"/>
          <a:ext cx="10708640" cy="5212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409096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a:xfrm>
            <a:off x="838200" y="2439146"/>
            <a:ext cx="10515600" cy="2173494"/>
          </a:xfrm>
        </p:spPr>
        <p:txBody>
          <a:bodyPr>
            <a:normAutofit fontScale="90000"/>
          </a:bodyPr>
          <a:lstStyle/>
          <a:p>
            <a:pPr algn="ctr">
              <a:lnSpc>
                <a:spcPct val="120000"/>
              </a:lnSpc>
              <a:spcAft>
                <a:spcPts val="800"/>
              </a:spcAft>
            </a:pPr>
            <a:r>
              <a:rPr lang="en-US" sz="4400" b="1" dirty="0">
                <a:cs typeface="Times New Roman" panose="02020603050405020304" pitchFamily="18" charset="0"/>
              </a:rPr>
              <a:t>Phase 2:</a:t>
            </a:r>
            <a:br>
              <a:rPr lang="en-US" sz="4400" b="1" dirty="0">
                <a:cs typeface="Times New Roman" panose="02020603050405020304" pitchFamily="18" charset="0"/>
              </a:rPr>
            </a:br>
            <a:r>
              <a:rPr lang="en-US" sz="4400" b="1" dirty="0">
                <a:cs typeface="Times New Roman" panose="02020603050405020304" pitchFamily="18" charset="0"/>
              </a:rPr>
              <a:t>Economic Impact of Thoroughbred and THR sectors in KZN</a:t>
            </a:r>
          </a:p>
        </p:txBody>
      </p:sp>
    </p:spTree>
    <p:extLst>
      <p:ext uri="{BB962C8B-B14F-4D97-AF65-F5344CB8AC3E}">
        <p14:creationId xmlns:p14="http://schemas.microsoft.com/office/powerpoint/2010/main" val="170643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a:xfrm>
            <a:off x="838200" y="285227"/>
            <a:ext cx="10515600" cy="1106694"/>
          </a:xfrm>
        </p:spPr>
        <p:txBody>
          <a:bodyPr/>
          <a:lstStyle/>
          <a:p>
            <a:r>
              <a:rPr lang="en-ZA" dirty="0"/>
              <a:t>Introduction – Economic Impact Study </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idx="1"/>
          </p:nvPr>
        </p:nvSpPr>
        <p:spPr>
          <a:xfrm>
            <a:off x="838200" y="1391920"/>
            <a:ext cx="10652760" cy="4811676"/>
          </a:xfrm>
        </p:spPr>
        <p:txBody>
          <a:bodyPr>
            <a:normAutofit fontScale="92500"/>
          </a:bodyPr>
          <a:lstStyle/>
          <a:p>
            <a:pPr marR="0" algn="just">
              <a:lnSpc>
                <a:spcPct val="120000"/>
              </a:lnSpc>
              <a:spcAft>
                <a:spcPts val="800"/>
              </a:spcAft>
            </a:pPr>
            <a:r>
              <a:rPr lang="en-US" sz="2400" dirty="0">
                <a:ea typeface="Calibri" panose="020F0502020204030204" pitchFamily="34" charset="0"/>
                <a:cs typeface="Times New Roman" panose="02020603050405020304" pitchFamily="18" charset="0"/>
              </a:rPr>
              <a:t>The purpose of this research segment was to provide a comprehensive evaluation of the economic contribution of the horseracing industry to the KZN economy.</a:t>
            </a:r>
          </a:p>
          <a:p>
            <a:pPr marL="0" lvl="0" indent="0" algn="just" fontAlgn="auto">
              <a:lnSpc>
                <a:spcPct val="120000"/>
              </a:lnSpc>
              <a:spcAft>
                <a:spcPts val="800"/>
              </a:spcAft>
              <a:buClrTx/>
              <a:buSzTx/>
              <a:buNone/>
              <a:tabLst/>
              <a:defRPr/>
            </a:pPr>
            <a:r>
              <a:rPr lang="en-US" sz="2400" b="1" dirty="0">
                <a:cs typeface="Times New Roman" panose="02020603050405020304" pitchFamily="18" charset="0"/>
              </a:rPr>
              <a:t>Methodology:</a:t>
            </a:r>
          </a:p>
          <a:p>
            <a:pPr lvl="0" algn="just" fontAlgn="auto">
              <a:lnSpc>
                <a:spcPct val="120000"/>
              </a:lnSpc>
              <a:spcAft>
                <a:spcPts val="800"/>
              </a:spcAft>
              <a:buClrTx/>
              <a:buSzTx/>
              <a:tabLst/>
              <a:defRPr/>
            </a:pPr>
            <a:r>
              <a:rPr lang="en-US" sz="2400" dirty="0">
                <a:cs typeface="Times New Roman" panose="02020603050405020304" pitchFamily="18" charset="0"/>
              </a:rPr>
              <a:t>The economic impact analysis was conducted using a </a:t>
            </a:r>
            <a:r>
              <a:rPr lang="en-US" sz="2400" b="1" dirty="0">
                <a:cs typeface="Times New Roman" panose="02020603050405020304" pitchFamily="18" charset="0"/>
              </a:rPr>
              <a:t>macroeconomic impact modelling system.</a:t>
            </a:r>
            <a:r>
              <a:rPr lang="en-US" sz="2400" dirty="0">
                <a:cs typeface="Times New Roman" panose="02020603050405020304" pitchFamily="18" charset="0"/>
              </a:rPr>
              <a:t> The methodology used can be broken down into three main stages: </a:t>
            </a: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519112" lvl="1" indent="-285750" algn="just">
              <a:lnSpc>
                <a:spcPct val="110000"/>
              </a:lnSpc>
              <a:spcBef>
                <a:spcPts val="1000"/>
              </a:spcBef>
              <a:buFont typeface="Lato" panose="020F0502020204030203" pitchFamily="34" charset="0"/>
              <a:buChar char="—"/>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Gathering </a:t>
            </a:r>
            <a:r>
              <a:rPr kumimoji="0"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direct and indirect expenditure data </a:t>
            </a: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from available sources </a:t>
            </a:r>
          </a:p>
          <a:p>
            <a:pPr marL="519112" lvl="1" indent="-285750" algn="just">
              <a:lnSpc>
                <a:spcPct val="110000"/>
              </a:lnSpc>
              <a:spcBef>
                <a:spcPts val="1000"/>
              </a:spcBef>
              <a:buFont typeface="Lato" panose="020F0502020204030203" pitchFamily="34" charset="0"/>
              <a:buChar char="—"/>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Converting expenditure data into </a:t>
            </a:r>
            <a:r>
              <a:rPr kumimoji="0"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industry-specific expenditure </a:t>
            </a: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to facilitate modelling </a:t>
            </a:r>
          </a:p>
          <a:p>
            <a:pPr marL="519112" lvl="1" indent="-285750" algn="just">
              <a:lnSpc>
                <a:spcPct val="110000"/>
              </a:lnSpc>
              <a:spcBef>
                <a:spcPts val="1000"/>
              </a:spcBef>
              <a:buFont typeface="Lato" panose="020F0502020204030203" pitchFamily="34" charset="0"/>
              <a:buChar char="—"/>
              <a:defRPr/>
            </a:pP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Developing and </a:t>
            </a:r>
            <a:r>
              <a:rPr kumimoji="0"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using input-output models to estimate </a:t>
            </a:r>
            <a:r>
              <a:rPr kumimoji="0" lang="en-US" sz="22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 wider </a:t>
            </a:r>
            <a:r>
              <a:rPr kumimoji="0" lang="en-US" sz="2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effects </a:t>
            </a:r>
            <a:r>
              <a:rPr kumimoji="0" lang="en-US" sz="22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of the industry on the economy as a whole </a:t>
            </a:r>
            <a:endParaRPr lang="en-US" sz="2200" dirty="0">
              <a:ea typeface="Calibri" panose="020F0502020204030204" pitchFamily="34" charset="0"/>
              <a:cs typeface="Times New Roman" panose="02020603050405020304" pitchFamily="18" charset="0"/>
            </a:endParaRPr>
          </a:p>
          <a:p>
            <a:pPr algn="just"/>
            <a:endParaRPr lang="en-ZA" sz="1800" dirty="0"/>
          </a:p>
          <a:p>
            <a:pPr algn="just"/>
            <a:endParaRPr lang="en-ZA" sz="1800" dirty="0"/>
          </a:p>
        </p:txBody>
      </p:sp>
    </p:spTree>
    <p:extLst>
      <p:ext uri="{BB962C8B-B14F-4D97-AF65-F5344CB8AC3E}">
        <p14:creationId xmlns:p14="http://schemas.microsoft.com/office/powerpoint/2010/main" val="423983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45CA-B336-4AA4-C06B-3C12FB5EA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C2B50-6FA0-48F0-E5B4-601A4B9A559E}"/>
              </a:ext>
            </a:extLst>
          </p:cNvPr>
          <p:cNvSpPr>
            <a:spLocks noGrp="1"/>
          </p:cNvSpPr>
          <p:nvPr>
            <p:ph type="title"/>
          </p:nvPr>
        </p:nvSpPr>
        <p:spPr>
          <a:xfrm>
            <a:off x="838200" y="285227"/>
            <a:ext cx="9748520" cy="720614"/>
          </a:xfrm>
        </p:spPr>
        <p:txBody>
          <a:bodyPr>
            <a:normAutofit/>
          </a:bodyPr>
          <a:lstStyle/>
          <a:p>
            <a:r>
              <a:rPr lang="en-ZA" dirty="0"/>
              <a:t>Methodology  (continued…)</a:t>
            </a:r>
          </a:p>
        </p:txBody>
      </p:sp>
      <p:sp>
        <p:nvSpPr>
          <p:cNvPr id="3" name="Content Placeholder 2">
            <a:extLst>
              <a:ext uri="{FF2B5EF4-FFF2-40B4-BE49-F238E27FC236}">
                <a16:creationId xmlns:a16="http://schemas.microsoft.com/office/drawing/2014/main" id="{18CF1344-4730-C60E-9A4B-8CC3ACCA10C6}"/>
              </a:ext>
            </a:extLst>
          </p:cNvPr>
          <p:cNvSpPr>
            <a:spLocks noGrp="1"/>
          </p:cNvSpPr>
          <p:nvPr>
            <p:ph idx="1"/>
          </p:nvPr>
        </p:nvSpPr>
        <p:spPr>
          <a:xfrm>
            <a:off x="754380" y="1132596"/>
            <a:ext cx="10683240" cy="5014816"/>
          </a:xfrm>
        </p:spPr>
        <p:txBody>
          <a:bodyPr>
            <a:noAutofit/>
          </a:bodyPr>
          <a:lstStyle/>
          <a:p>
            <a:pPr marR="0" algn="just">
              <a:lnSpc>
                <a:spcPct val="100000"/>
              </a:lnSpc>
              <a:spcAft>
                <a:spcPts val="800"/>
              </a:spcAft>
              <a:buFont typeface="Wingdings" panose="05000000000000000000" pitchFamily="2" charset="2"/>
              <a:buChar char="Ø"/>
            </a:pPr>
            <a:r>
              <a:rPr lang="en-ZA" sz="1600" b="1" dirty="0">
                <a:latin typeface="Lato" panose="020F0502020204030203" pitchFamily="34" charset="0"/>
                <a:ea typeface="Calibri" panose="020F0502020204030204" pitchFamily="34" charset="0"/>
                <a:cs typeface="Times New Roman" panose="02020603050405020304" pitchFamily="18" charset="0"/>
              </a:rPr>
              <a:t>Economic Impact Assessment</a:t>
            </a:r>
            <a:endParaRPr lang="en-ZA" sz="1600" b="1" dirty="0">
              <a:ea typeface="Calibri" panose="020F0502020204030204" pitchFamily="34" charset="0"/>
              <a:cs typeface="Times New Roman" panose="02020603050405020304" pitchFamily="18" charset="0"/>
            </a:endParaRPr>
          </a:p>
          <a:p>
            <a:pPr marL="0" marR="0" indent="0" algn="just">
              <a:lnSpc>
                <a:spcPct val="100000"/>
              </a:lnSpc>
              <a:spcAft>
                <a:spcPts val="800"/>
              </a:spcAft>
              <a:buNone/>
            </a:pPr>
            <a:r>
              <a:rPr lang="en-ZA" sz="1600" b="1" i="1" dirty="0">
                <a:effectLst/>
                <a:latin typeface="Lato" panose="020F0502020204030203" pitchFamily="34" charset="0"/>
                <a:ea typeface="Calibri" panose="020F0502020204030204" pitchFamily="34" charset="0"/>
                <a:cs typeface="Times New Roman" panose="02020603050405020304" pitchFamily="18" charset="0"/>
              </a:rPr>
              <a:t>The economic impact assessment of the thoroughbred and traditional horse racing industries used several key metrics and economic indicators, including:</a:t>
            </a:r>
            <a:endParaRPr lang="en-ZA" sz="1600" b="1" i="1" dirty="0">
              <a:latin typeface="Lato" panose="020F0502020204030203" pitchFamily="34" charset="0"/>
              <a:ea typeface="Calibri" panose="020F0502020204030204" pitchFamily="34" charset="0"/>
              <a:cs typeface="Times New Roman" panose="02020603050405020304" pitchFamily="18" charset="0"/>
            </a:endParaRPr>
          </a:p>
          <a:p>
            <a:pPr marR="0" algn="just">
              <a:lnSpc>
                <a:spcPct val="100000"/>
              </a:lnSpc>
              <a:spcAft>
                <a:spcPts val="800"/>
              </a:spcAft>
              <a:buFont typeface="Wingdings" panose="05000000000000000000" pitchFamily="2" charset="2"/>
              <a:buChar char="§"/>
            </a:pPr>
            <a:r>
              <a:rPr lang="en-US" sz="1600" b="1" dirty="0">
                <a:latin typeface="Lato" panose="020F0502020204030203" pitchFamily="34" charset="0"/>
                <a:ea typeface="Calibri" panose="020F0502020204030204" pitchFamily="34" charset="0"/>
                <a:cs typeface="Times New Roman" panose="02020603050405020304" pitchFamily="18" charset="0"/>
              </a:rPr>
              <a:t>Value added</a:t>
            </a:r>
            <a:r>
              <a:rPr lang="en-US" sz="1600" dirty="0">
                <a:latin typeface="Lato" panose="020F0502020204030203" pitchFamily="34" charset="0"/>
                <a:ea typeface="Calibri" panose="020F0502020204030204" pitchFamily="34" charset="0"/>
                <a:cs typeface="Times New Roman" panose="02020603050405020304" pitchFamily="18" charset="0"/>
              </a:rPr>
              <a:t>: The contribution of the horse racing industry to the gross domestic product (GDP) of the province.</a:t>
            </a:r>
          </a:p>
          <a:p>
            <a:pPr marR="0" algn="just">
              <a:lnSpc>
                <a:spcPct val="100000"/>
              </a:lnSpc>
              <a:spcAft>
                <a:spcPts val="800"/>
              </a:spcAft>
              <a:buFont typeface="Wingdings" panose="05000000000000000000" pitchFamily="2" charset="2"/>
              <a:buChar char="§"/>
            </a:pPr>
            <a:r>
              <a:rPr lang="en-US" sz="1600" b="1" dirty="0">
                <a:latin typeface="Lato" panose="020F0502020204030203" pitchFamily="34" charset="0"/>
                <a:ea typeface="Calibri" panose="020F0502020204030204" pitchFamily="34" charset="0"/>
                <a:cs typeface="Times New Roman" panose="02020603050405020304" pitchFamily="18" charset="0"/>
              </a:rPr>
              <a:t>Employment:</a:t>
            </a:r>
            <a:r>
              <a:rPr lang="en-US" sz="1600" dirty="0">
                <a:latin typeface="Lato" panose="020F0502020204030203" pitchFamily="34" charset="0"/>
                <a:ea typeface="Calibri" panose="020F0502020204030204" pitchFamily="34" charset="0"/>
                <a:cs typeface="Times New Roman" panose="02020603050405020304" pitchFamily="18" charset="0"/>
              </a:rPr>
              <a:t> The number of people employed in the horse racing industry, including direct and indirect employment.</a:t>
            </a:r>
          </a:p>
          <a:p>
            <a:pPr marR="0" algn="just">
              <a:lnSpc>
                <a:spcPct val="100000"/>
              </a:lnSpc>
              <a:spcAft>
                <a:spcPts val="800"/>
              </a:spcAft>
              <a:buFont typeface="Wingdings" panose="05000000000000000000" pitchFamily="2" charset="2"/>
              <a:buChar char="§"/>
            </a:pPr>
            <a:r>
              <a:rPr lang="en-US" sz="1600" b="1" dirty="0">
                <a:latin typeface="Lato" panose="020F0502020204030203" pitchFamily="34" charset="0"/>
                <a:ea typeface="Calibri" panose="020F0502020204030204" pitchFamily="34" charset="0"/>
                <a:cs typeface="Times New Roman" panose="02020603050405020304" pitchFamily="18" charset="0"/>
              </a:rPr>
              <a:t>Labour income</a:t>
            </a:r>
            <a:r>
              <a:rPr lang="en-US" sz="1600" dirty="0">
                <a:latin typeface="Lato" panose="020F0502020204030203" pitchFamily="34" charset="0"/>
                <a:ea typeface="Calibri" panose="020F0502020204030204" pitchFamily="34" charset="0"/>
                <a:cs typeface="Times New Roman" panose="02020603050405020304" pitchFamily="18" charset="0"/>
              </a:rPr>
              <a:t>: The amount of income earned by those employed in the horse racing industry, including direct and indirect income.</a:t>
            </a:r>
          </a:p>
          <a:p>
            <a:pPr marR="0" algn="just">
              <a:lnSpc>
                <a:spcPct val="100000"/>
              </a:lnSpc>
              <a:spcAft>
                <a:spcPts val="800"/>
              </a:spcAft>
              <a:buFont typeface="Wingdings" panose="05000000000000000000" pitchFamily="2" charset="2"/>
              <a:buChar char="§"/>
            </a:pPr>
            <a:r>
              <a:rPr lang="en-US" sz="1600" b="1" dirty="0">
                <a:latin typeface="Lato" panose="020F0502020204030203" pitchFamily="34" charset="0"/>
                <a:ea typeface="Calibri" panose="020F0502020204030204" pitchFamily="34" charset="0"/>
                <a:cs typeface="Times New Roman" panose="02020603050405020304" pitchFamily="18" charset="0"/>
              </a:rPr>
              <a:t>Government Revenue (Taxes</a:t>
            </a:r>
            <a:r>
              <a:rPr lang="en-US" sz="1600" dirty="0">
                <a:latin typeface="Lato" panose="020F0502020204030203" pitchFamily="34" charset="0"/>
                <a:ea typeface="Calibri" panose="020F0502020204030204" pitchFamily="34" charset="0"/>
                <a:cs typeface="Times New Roman" panose="02020603050405020304" pitchFamily="18" charset="0"/>
              </a:rPr>
              <a:t>): The amount of taxes paid by the horse racing industry to the local, provincial, and national governments.</a:t>
            </a:r>
          </a:p>
          <a:p>
            <a:pPr marR="0" algn="just">
              <a:lnSpc>
                <a:spcPct val="100000"/>
              </a:lnSpc>
              <a:spcAft>
                <a:spcPts val="800"/>
              </a:spcAft>
              <a:buFont typeface="Wingdings" panose="05000000000000000000" pitchFamily="2" charset="2"/>
              <a:buChar char="§"/>
            </a:pPr>
            <a:r>
              <a:rPr lang="en-US" sz="1600" b="1" dirty="0">
                <a:latin typeface="Lato" panose="020F0502020204030203" pitchFamily="34" charset="0"/>
                <a:ea typeface="Calibri" panose="020F0502020204030204" pitchFamily="34" charset="0"/>
                <a:cs typeface="Times New Roman" panose="02020603050405020304" pitchFamily="18" charset="0"/>
              </a:rPr>
              <a:t>Rating of racing events</a:t>
            </a:r>
            <a:r>
              <a:rPr lang="en-US" sz="1600" dirty="0">
                <a:latin typeface="Lato" panose="020F0502020204030203" pitchFamily="34" charset="0"/>
                <a:ea typeface="Calibri" panose="020F0502020204030204" pitchFamily="34" charset="0"/>
                <a:cs typeface="Times New Roman" panose="02020603050405020304" pitchFamily="18" charset="0"/>
              </a:rPr>
              <a:t>: several key metrics and economic indicators such as the amount of capital invested in the industry (capital investment), the total value of goods and services produced (total output), and the impact of the industry on other sectors of the economy (multiplier effects), such as tourism, hospitality, and agriculture.</a:t>
            </a:r>
          </a:p>
          <a:p>
            <a:pPr algn="just">
              <a:buFont typeface="Wingdings" panose="05000000000000000000" pitchFamily="2" charset="2"/>
              <a:buChar char="§"/>
            </a:pPr>
            <a:endParaRPr lang="en-US" sz="1600" dirty="0"/>
          </a:p>
          <a:p>
            <a:pPr algn="just"/>
            <a:endParaRPr lang="en-ZA" sz="1600" dirty="0"/>
          </a:p>
          <a:p>
            <a:pPr algn="just"/>
            <a:endParaRPr lang="en-ZA" sz="1600" dirty="0"/>
          </a:p>
        </p:txBody>
      </p:sp>
    </p:spTree>
    <p:extLst>
      <p:ext uri="{BB962C8B-B14F-4D97-AF65-F5344CB8AC3E}">
        <p14:creationId xmlns:p14="http://schemas.microsoft.com/office/powerpoint/2010/main" val="16081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41" y="754617"/>
            <a:ext cx="10796390" cy="828675"/>
          </a:xfrm>
        </p:spPr>
        <p:txBody>
          <a:bodyPr>
            <a:normAutofit fontScale="90000"/>
          </a:bodyPr>
          <a:lstStyle/>
          <a:p>
            <a:r>
              <a:rPr lang="en-ZA" sz="1800" b="0" dirty="0"/>
              <a:t>Percentage Share of the Value Chain Components of the KZN Thoroughbred Horse Racing Industry in terms of </a:t>
            </a:r>
            <a:br>
              <a:rPr lang="en-ZA" sz="1800" b="0" dirty="0"/>
            </a:br>
            <a:r>
              <a:rPr lang="en-ZA" sz="1800" dirty="0"/>
              <a:t>Gross Domestic Product (GDP).</a:t>
            </a:r>
            <a:br>
              <a:rPr lang="en-US" sz="1800" dirty="0"/>
            </a:br>
            <a:endParaRPr lang="en-US" sz="1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6766" y="1713552"/>
            <a:ext cx="7275714" cy="3223488"/>
          </a:xfrm>
          <a:prstGeom prst="rect">
            <a:avLst/>
          </a:prstGeom>
          <a:noFill/>
        </p:spPr>
      </p:pic>
      <p:sp>
        <p:nvSpPr>
          <p:cNvPr id="5" name="Title 1"/>
          <p:cNvSpPr txBox="1">
            <a:spLocks/>
          </p:cNvSpPr>
          <p:nvPr/>
        </p:nvSpPr>
        <p:spPr>
          <a:xfrm>
            <a:off x="1136766" y="143910"/>
            <a:ext cx="10798551"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ZA" sz="3000" dirty="0"/>
              <a:t>Economic Impact Results – Thoroughbred Horse Racing </a:t>
            </a:r>
            <a:endParaRPr lang="en-US" sz="3000"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3A5C78C-85B6-B0F2-DDFB-84E19FC8652B}"/>
                  </a:ext>
                </a:extLst>
              </p14:cNvPr>
              <p14:cNvContentPartPr/>
              <p14:nvPr/>
            </p14:nvContentPartPr>
            <p14:xfrm>
              <a:off x="8810715" y="2619015"/>
              <a:ext cx="360" cy="360"/>
            </p14:xfrm>
          </p:contentPart>
        </mc:Choice>
        <mc:Fallback xmlns="">
          <p:pic>
            <p:nvPicPr>
              <p:cNvPr id="7" name="Ink 6">
                <a:extLst>
                  <a:ext uri="{FF2B5EF4-FFF2-40B4-BE49-F238E27FC236}">
                    <a16:creationId xmlns:a16="http://schemas.microsoft.com/office/drawing/2014/main" id="{03A5C78C-85B6-B0F2-DDFB-84E19FC8652B}"/>
                  </a:ext>
                </a:extLst>
              </p:cNvPr>
              <p:cNvPicPr/>
              <p:nvPr/>
            </p:nvPicPr>
            <p:blipFill>
              <a:blip r:embed="rId6"/>
              <a:stretch>
                <a:fillRect/>
              </a:stretch>
            </p:blipFill>
            <p:spPr>
              <a:xfrm>
                <a:off x="8801715" y="2610015"/>
                <a:ext cx="18000" cy="18000"/>
              </a:xfrm>
              <a:prstGeom prst="rect">
                <a:avLst/>
              </a:prstGeom>
            </p:spPr>
          </p:pic>
        </mc:Fallback>
      </mc:AlternateContent>
      <p:sp>
        <p:nvSpPr>
          <p:cNvPr id="8" name="Rectangle 7">
            <a:extLst>
              <a:ext uri="{FF2B5EF4-FFF2-40B4-BE49-F238E27FC236}">
                <a16:creationId xmlns:a16="http://schemas.microsoft.com/office/drawing/2014/main" id="{A166DCDB-DF76-CDF8-9C1D-2B434DFABB2E}"/>
              </a:ext>
            </a:extLst>
          </p:cNvPr>
          <p:cNvSpPr/>
          <p:nvPr/>
        </p:nvSpPr>
        <p:spPr>
          <a:xfrm>
            <a:off x="488933" y="5013399"/>
            <a:ext cx="10798551" cy="1066959"/>
          </a:xfrm>
          <a:prstGeom prst="rect">
            <a:avLst/>
          </a:prstGeom>
        </p:spPr>
        <p:txBody>
          <a:bodyPr wrap="square">
            <a:spAutoFit/>
          </a:bodyPr>
          <a:lstStyle/>
          <a:p>
            <a:pPr marL="285750" indent="-285750" algn="just">
              <a:spcBef>
                <a:spcPts val="1200"/>
              </a:spcBef>
              <a:spcAft>
                <a:spcPts val="1000"/>
              </a:spcAft>
              <a:buFont typeface="Wingdings" panose="05000000000000000000" pitchFamily="2" charset="2"/>
              <a:buChar char="§"/>
            </a:pPr>
            <a:r>
              <a:rPr lang="en-ZA" sz="1500" dirty="0">
                <a:effectLst/>
                <a:latin typeface="Lato" panose="020F0502020204030203"/>
                <a:ea typeface="Calibri" panose="020F0502020204030204" pitchFamily="34" charset="0"/>
                <a:cs typeface="Times New Roman" panose="02020603050405020304" pitchFamily="18" charset="0"/>
              </a:rPr>
              <a:t>T</a:t>
            </a:r>
            <a:r>
              <a:rPr lang="en-ZA" sz="1500" dirty="0">
                <a:effectLst/>
                <a:latin typeface="Lato" panose="020F0502020204030203" pitchFamily="34" charset="0"/>
                <a:ea typeface="Calibri" panose="020F0502020204030204" pitchFamily="34" charset="0"/>
                <a:cs typeface="Times New Roman" panose="02020603050405020304" pitchFamily="18" charset="0"/>
              </a:rPr>
              <a:t>he percentage share of the backward linkages components of the KZN Thoroughbred Horse Racing Industry is presented in terms of GDP above.</a:t>
            </a:r>
          </a:p>
          <a:p>
            <a:pPr marL="285750" indent="-285750" algn="just">
              <a:spcBef>
                <a:spcPts val="1200"/>
              </a:spcBef>
              <a:spcAft>
                <a:spcPts val="1000"/>
              </a:spcAft>
              <a:buFont typeface="Wingdings" panose="05000000000000000000" pitchFamily="2" charset="2"/>
              <a:buChar char="§"/>
            </a:pPr>
            <a:r>
              <a:rPr lang="en-ZA" sz="1500" dirty="0">
                <a:latin typeface="Lato" panose="020F0502020204030203" pitchFamily="34" charset="0"/>
                <a:ea typeface="Times New Roman" panose="02020603050405020304" pitchFamily="18" charset="0"/>
                <a:cs typeface="Times New Roman" panose="02020603050405020304" pitchFamily="18" charset="0"/>
              </a:rPr>
              <a:t>Breeding is clearly a big contributor to GDP which is hugely profitable.</a:t>
            </a:r>
            <a:endParaRPr lang="en-US" sz="1500" dirty="0">
              <a:latin typeface="Lato" panose="020F0502020204030203"/>
              <a:ea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19861C12-43A5-6A93-F1A6-373FD67B6EB4}"/>
              </a:ext>
            </a:extLst>
          </p:cNvPr>
          <p:cNvSpPr/>
          <p:nvPr/>
        </p:nvSpPr>
        <p:spPr>
          <a:xfrm>
            <a:off x="2126255" y="2005070"/>
            <a:ext cx="528810" cy="29745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2038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38" y="673397"/>
            <a:ext cx="11080122" cy="749003"/>
          </a:xfrm>
        </p:spPr>
        <p:txBody>
          <a:bodyPr>
            <a:normAutofit/>
          </a:bodyPr>
          <a:lstStyle/>
          <a:p>
            <a:r>
              <a:rPr lang="en-ZA" sz="1800" b="0" dirty="0"/>
              <a:t>Percentage Share of the Value Chain Components of the KZN Thoroughbred Horse Racing Industry in terms of </a:t>
            </a:r>
            <a:r>
              <a:rPr lang="en-ZA" sz="1800" dirty="0"/>
              <a:t>Employment </a:t>
            </a:r>
            <a:endParaRPr lang="en-US" sz="18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5832" y="1580966"/>
            <a:ext cx="7978352" cy="3360164"/>
          </a:xfrm>
          <a:prstGeom prst="rect">
            <a:avLst/>
          </a:prstGeom>
          <a:noFill/>
        </p:spPr>
      </p:pic>
      <p:sp>
        <p:nvSpPr>
          <p:cNvPr id="6" name="Title 1"/>
          <p:cNvSpPr txBox="1">
            <a:spLocks/>
          </p:cNvSpPr>
          <p:nvPr/>
        </p:nvSpPr>
        <p:spPr>
          <a:xfrm>
            <a:off x="766438" y="49697"/>
            <a:ext cx="11080122" cy="6503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ZA" sz="3000" dirty="0"/>
              <a:t>Economic Impact Results – Thoroughbred Horse Racing </a:t>
            </a:r>
            <a:endParaRPr lang="en-US" sz="3000"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AE4FFA87-C6E1-E152-0C68-A45443E66696}"/>
                  </a:ext>
                </a:extLst>
              </p14:cNvPr>
              <p14:cNvContentPartPr/>
              <p14:nvPr/>
            </p14:nvContentPartPr>
            <p14:xfrm>
              <a:off x="3628875" y="2818815"/>
              <a:ext cx="360" cy="360"/>
            </p14:xfrm>
          </p:contentPart>
        </mc:Choice>
        <mc:Fallback xmlns="">
          <p:pic>
            <p:nvPicPr>
              <p:cNvPr id="7" name="Ink 6">
                <a:extLst>
                  <a:ext uri="{FF2B5EF4-FFF2-40B4-BE49-F238E27FC236}">
                    <a16:creationId xmlns:a16="http://schemas.microsoft.com/office/drawing/2014/main" id="{AE4FFA87-C6E1-E152-0C68-A45443E66696}"/>
                  </a:ext>
                </a:extLst>
              </p:cNvPr>
              <p:cNvPicPr/>
              <p:nvPr/>
            </p:nvPicPr>
            <p:blipFill>
              <a:blip r:embed="rId6"/>
              <a:stretch>
                <a:fillRect/>
              </a:stretch>
            </p:blipFill>
            <p:spPr>
              <a:xfrm>
                <a:off x="3619875" y="2809815"/>
                <a:ext cx="18000" cy="18000"/>
              </a:xfrm>
              <a:prstGeom prst="rect">
                <a:avLst/>
              </a:prstGeom>
            </p:spPr>
          </p:pic>
        </mc:Fallback>
      </mc:AlternateContent>
      <p:sp>
        <p:nvSpPr>
          <p:cNvPr id="11" name="Rectangle 10">
            <a:extLst>
              <a:ext uri="{FF2B5EF4-FFF2-40B4-BE49-F238E27FC236}">
                <a16:creationId xmlns:a16="http://schemas.microsoft.com/office/drawing/2014/main" id="{28DBE60B-146F-5EF3-EE64-F13B27F10382}"/>
              </a:ext>
            </a:extLst>
          </p:cNvPr>
          <p:cNvSpPr/>
          <p:nvPr/>
        </p:nvSpPr>
        <p:spPr>
          <a:xfrm>
            <a:off x="766438" y="5050646"/>
            <a:ext cx="10798551" cy="1297791"/>
          </a:xfrm>
          <a:prstGeom prst="rect">
            <a:avLst/>
          </a:prstGeom>
        </p:spPr>
        <p:txBody>
          <a:bodyPr wrap="square">
            <a:spAutoFit/>
          </a:bodyPr>
          <a:lstStyle/>
          <a:p>
            <a:pPr marL="285750" indent="-285750" algn="just">
              <a:spcBef>
                <a:spcPts val="1200"/>
              </a:spcBef>
              <a:spcAft>
                <a:spcPts val="1000"/>
              </a:spcAft>
              <a:buFont typeface="Wingdings" panose="05000000000000000000" pitchFamily="2" charset="2"/>
              <a:buChar char="§"/>
            </a:pPr>
            <a:r>
              <a:rPr lang="en-ZA" sz="1500" dirty="0">
                <a:effectLst/>
                <a:latin typeface="Lato" panose="020F0502020204030203"/>
                <a:ea typeface="Calibri" panose="020F0502020204030204" pitchFamily="34" charset="0"/>
                <a:cs typeface="Times New Roman" panose="02020603050405020304" pitchFamily="18" charset="0"/>
              </a:rPr>
              <a:t>The </a:t>
            </a:r>
            <a:r>
              <a:rPr lang="en-ZA" sz="1500" dirty="0">
                <a:effectLst/>
                <a:latin typeface="Lato" panose="020F0502020204030203" pitchFamily="34" charset="0"/>
                <a:ea typeface="Calibri" panose="020F0502020204030204" pitchFamily="34" charset="0"/>
                <a:cs typeface="Times New Roman" panose="02020603050405020304" pitchFamily="18" charset="0"/>
              </a:rPr>
              <a:t>percentage share of employment is shown for the different value chain components of the KZN Thoroughbred Horse Racing Industry.</a:t>
            </a:r>
          </a:p>
          <a:p>
            <a:pPr marL="285750" indent="-285750" algn="just">
              <a:spcBef>
                <a:spcPts val="1200"/>
              </a:spcBef>
              <a:spcAft>
                <a:spcPts val="1000"/>
              </a:spcAft>
              <a:buFont typeface="Wingdings" panose="05000000000000000000" pitchFamily="2" charset="2"/>
              <a:buChar char="§"/>
            </a:pPr>
            <a:r>
              <a:rPr lang="en-ZA" sz="1500" dirty="0">
                <a:latin typeface="Lato" panose="020F0502020204030203" pitchFamily="34" charset="0"/>
                <a:ea typeface="Calibri" panose="020F0502020204030204" pitchFamily="34" charset="0"/>
                <a:cs typeface="Times New Roman" panose="02020603050405020304" pitchFamily="18" charset="0"/>
              </a:rPr>
              <a:t>The figure above shows the importance of supporting the top four components of Breeding, Sales, Totalisator Operations and Racecourse operations to boost the Thoroughbred sector.</a:t>
            </a:r>
            <a:endParaRPr lang="en-US" sz="15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648F4EAD-27B3-3850-B102-0B07FA2C9383}"/>
              </a:ext>
            </a:extLst>
          </p:cNvPr>
          <p:cNvSpPr/>
          <p:nvPr/>
        </p:nvSpPr>
        <p:spPr>
          <a:xfrm>
            <a:off x="7524520" y="3770260"/>
            <a:ext cx="528810" cy="29745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E48C87CA-F389-5867-A51E-E5697EF456ED}"/>
              </a:ext>
            </a:extLst>
          </p:cNvPr>
          <p:cNvSpPr/>
          <p:nvPr/>
        </p:nvSpPr>
        <p:spPr>
          <a:xfrm>
            <a:off x="2394939" y="2005069"/>
            <a:ext cx="528810" cy="29745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F4CAF604-059E-6272-E948-3B65174AB723}"/>
              </a:ext>
            </a:extLst>
          </p:cNvPr>
          <p:cNvSpPr/>
          <p:nvPr/>
        </p:nvSpPr>
        <p:spPr>
          <a:xfrm>
            <a:off x="8353571" y="1856342"/>
            <a:ext cx="528810" cy="29745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04088235-60D5-8A3A-7CE4-3B323036D792}"/>
              </a:ext>
            </a:extLst>
          </p:cNvPr>
          <p:cNvSpPr/>
          <p:nvPr/>
        </p:nvSpPr>
        <p:spPr>
          <a:xfrm>
            <a:off x="3190719" y="3570794"/>
            <a:ext cx="526291" cy="29709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267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85226"/>
            <a:ext cx="10927080" cy="505349"/>
          </a:xfrm>
        </p:spPr>
        <p:txBody>
          <a:bodyPr>
            <a:normAutofit/>
          </a:bodyPr>
          <a:lstStyle/>
          <a:p>
            <a:r>
              <a:rPr lang="en-ZA" sz="3000" dirty="0"/>
              <a:t>Economic Impact Results – THR (1)</a:t>
            </a:r>
            <a:endParaRPr lang="en-US" sz="3000" dirty="0"/>
          </a:p>
        </p:txBody>
      </p:sp>
      <p:sp>
        <p:nvSpPr>
          <p:cNvPr id="7" name="Rectangle 6"/>
          <p:cNvSpPr/>
          <p:nvPr/>
        </p:nvSpPr>
        <p:spPr>
          <a:xfrm>
            <a:off x="838200" y="790575"/>
            <a:ext cx="10927080" cy="369332"/>
          </a:xfrm>
          <a:prstGeom prst="rect">
            <a:avLst/>
          </a:prstGeom>
        </p:spPr>
        <p:txBody>
          <a:bodyPr wrap="square">
            <a:spAutoFit/>
          </a:bodyPr>
          <a:lstStyle/>
          <a:p>
            <a:r>
              <a:rPr lang="en-ZA" dirty="0">
                <a:latin typeface="Lato" panose="020F0502020204030203"/>
              </a:rPr>
              <a:t>Percentage Share of the Value Chain Components of the KZN THR Industry in terms of </a:t>
            </a:r>
            <a:r>
              <a:rPr lang="en-ZA" b="1" dirty="0">
                <a:latin typeface="Lato" panose="020F0502020204030203"/>
              </a:rPr>
              <a:t>GDP</a:t>
            </a:r>
            <a:r>
              <a:rPr lang="en-ZA" dirty="0">
                <a:latin typeface="Lato" panose="020F0502020204030203"/>
              </a:rPr>
              <a:t>.</a:t>
            </a:r>
            <a:endParaRPr lang="en-US" dirty="0">
              <a:latin typeface="Lato" panose="020F0502020204030203"/>
            </a:endParaRP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129" y="1295924"/>
            <a:ext cx="7493841" cy="3692636"/>
          </a:xfrm>
          <a:prstGeom prst="rect">
            <a:avLst/>
          </a:prstGeom>
          <a:noFill/>
        </p:spPr>
      </p:pic>
      <p:sp>
        <p:nvSpPr>
          <p:cNvPr id="2" name="Rectangle 1">
            <a:extLst>
              <a:ext uri="{FF2B5EF4-FFF2-40B4-BE49-F238E27FC236}">
                <a16:creationId xmlns:a16="http://schemas.microsoft.com/office/drawing/2014/main" id="{A38038A4-B585-CAFF-7543-FECB4237C3E5}"/>
              </a:ext>
            </a:extLst>
          </p:cNvPr>
          <p:cNvSpPr/>
          <p:nvPr/>
        </p:nvSpPr>
        <p:spPr>
          <a:xfrm>
            <a:off x="393322" y="5143197"/>
            <a:ext cx="11371957" cy="1354217"/>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ZA" dirty="0">
                <a:effectLst/>
                <a:latin typeface="Lato" panose="020F0502020204030203" pitchFamily="34" charset="0"/>
                <a:ea typeface="Calibri" panose="020F0502020204030204" pitchFamily="34" charset="0"/>
                <a:cs typeface="Times New Roman" panose="02020603050405020304" pitchFamily="18" charset="0"/>
              </a:rPr>
              <a:t>In the figure above, the percentage share of the different linkage components of the KZN THR Industry is shown in terms of GDP.</a:t>
            </a:r>
          </a:p>
          <a:p>
            <a:pPr marL="285750" indent="-285750" algn="just">
              <a:spcBef>
                <a:spcPts val="1200"/>
              </a:spcBef>
              <a:buFont typeface="Wingdings" panose="05000000000000000000" pitchFamily="2" charset="2"/>
              <a:buChar char="§"/>
            </a:pPr>
            <a:r>
              <a:rPr lang="en-ZA" dirty="0">
                <a:latin typeface="Lato" panose="020F0502020204030203" pitchFamily="34" charset="0"/>
                <a:ea typeface="Calibri" panose="020F0502020204030204" pitchFamily="34" charset="0"/>
                <a:cs typeface="Times New Roman" panose="02020603050405020304" pitchFamily="18" charset="0"/>
              </a:rPr>
              <a:t>Breeding was discovered to be a huge contributor to GDP while being very profitable and needs support of the government.</a:t>
            </a:r>
            <a:endParaRPr lang="en-US"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5943D01C-7ECB-72C0-2B6E-2D6028919049}"/>
              </a:ext>
            </a:extLst>
          </p:cNvPr>
          <p:cNvSpPr/>
          <p:nvPr/>
        </p:nvSpPr>
        <p:spPr>
          <a:xfrm>
            <a:off x="1972019" y="1295924"/>
            <a:ext cx="440675" cy="279488"/>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305D6C40-5A90-F2EC-E21D-619A7D84F7A8}"/>
              </a:ext>
            </a:extLst>
          </p:cNvPr>
          <p:cNvSpPr/>
          <p:nvPr/>
        </p:nvSpPr>
        <p:spPr>
          <a:xfrm>
            <a:off x="3602516" y="1575412"/>
            <a:ext cx="440675" cy="27948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18A23CD-B0B6-7C1C-3202-705C6F7BA036}"/>
              </a:ext>
            </a:extLst>
          </p:cNvPr>
          <p:cNvSpPr/>
          <p:nvPr/>
        </p:nvSpPr>
        <p:spPr>
          <a:xfrm>
            <a:off x="2787267" y="2853369"/>
            <a:ext cx="418641" cy="19830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34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BA9B-E057-0D86-EA34-DF0B291A2D35}"/>
              </a:ext>
            </a:extLst>
          </p:cNvPr>
          <p:cNvSpPr>
            <a:spLocks noGrp="1"/>
          </p:cNvSpPr>
          <p:nvPr>
            <p:ph type="title"/>
          </p:nvPr>
        </p:nvSpPr>
        <p:spPr>
          <a:xfrm>
            <a:off x="838200" y="313335"/>
            <a:ext cx="10515600" cy="1291945"/>
          </a:xfrm>
        </p:spPr>
        <p:txBody>
          <a:bodyPr>
            <a:normAutofit/>
          </a:bodyPr>
          <a:lstStyle/>
          <a:p>
            <a:r>
              <a:rPr lang="en-ZA" sz="4000" dirty="0"/>
              <a:t>Outline</a:t>
            </a:r>
          </a:p>
        </p:txBody>
      </p:sp>
      <p:sp>
        <p:nvSpPr>
          <p:cNvPr id="3" name="Content Placeholder 2">
            <a:extLst>
              <a:ext uri="{FF2B5EF4-FFF2-40B4-BE49-F238E27FC236}">
                <a16:creationId xmlns:a16="http://schemas.microsoft.com/office/drawing/2014/main" id="{4D0BA8AA-1CF1-59FE-F407-5A750CB33428}"/>
              </a:ext>
            </a:extLst>
          </p:cNvPr>
          <p:cNvSpPr>
            <a:spLocks noGrp="1"/>
          </p:cNvSpPr>
          <p:nvPr>
            <p:ph idx="1"/>
          </p:nvPr>
        </p:nvSpPr>
        <p:spPr>
          <a:xfrm>
            <a:off x="741680" y="1605280"/>
            <a:ext cx="10612120" cy="4598316"/>
          </a:xfrm>
        </p:spPr>
        <p:txBody>
          <a:bodyPr>
            <a:normAutofit/>
          </a:bodyPr>
          <a:lstStyle/>
          <a:p>
            <a:pPr algn="just">
              <a:lnSpc>
                <a:spcPct val="130000"/>
              </a:lnSpc>
              <a:spcAft>
                <a:spcPts val="800"/>
              </a:spcAft>
            </a:pPr>
            <a:r>
              <a:rPr lang="en-ZA" dirty="0">
                <a:cs typeface="Times New Roman" panose="02020603050405020304" pitchFamily="18" charset="0"/>
              </a:rPr>
              <a:t>Moses Kotane Institute (MKI) overview</a:t>
            </a:r>
          </a:p>
          <a:p>
            <a:pPr algn="just">
              <a:lnSpc>
                <a:spcPct val="130000"/>
              </a:lnSpc>
              <a:spcAft>
                <a:spcPts val="800"/>
              </a:spcAft>
            </a:pPr>
            <a:r>
              <a:rPr lang="en-ZA" dirty="0">
                <a:cs typeface="Times New Roman" panose="02020603050405020304" pitchFamily="18" charset="0"/>
              </a:rPr>
              <a:t>MKI horseracing sector research</a:t>
            </a:r>
          </a:p>
          <a:p>
            <a:pPr algn="just">
              <a:lnSpc>
                <a:spcPct val="130000"/>
              </a:lnSpc>
              <a:spcAft>
                <a:spcPts val="800"/>
              </a:spcAft>
            </a:pPr>
            <a:r>
              <a:rPr lang="en-ZA" dirty="0">
                <a:cs typeface="Times New Roman" panose="02020603050405020304" pitchFamily="18" charset="0"/>
              </a:rPr>
              <a:t>Research outcomes:</a:t>
            </a:r>
          </a:p>
          <a:p>
            <a:pPr lvl="1" algn="just">
              <a:lnSpc>
                <a:spcPct val="120000"/>
              </a:lnSpc>
              <a:spcAft>
                <a:spcPts val="800"/>
              </a:spcAft>
              <a:buFont typeface="Lato" panose="020F0502020204030203" pitchFamily="34" charset="0"/>
              <a:buChar char="—"/>
            </a:pPr>
            <a:r>
              <a:rPr lang="en-US" dirty="0">
                <a:cs typeface="Times New Roman" panose="02020603050405020304" pitchFamily="18" charset="0"/>
              </a:rPr>
              <a:t>Phase 1: THR baseline study</a:t>
            </a:r>
          </a:p>
          <a:p>
            <a:pPr lvl="1" algn="just">
              <a:lnSpc>
                <a:spcPct val="120000"/>
              </a:lnSpc>
              <a:spcAft>
                <a:spcPts val="800"/>
              </a:spcAft>
              <a:buFont typeface="Lato" panose="020F0502020204030203" pitchFamily="34" charset="0"/>
              <a:buChar char="—"/>
            </a:pPr>
            <a:r>
              <a:rPr lang="en-US" dirty="0">
                <a:cs typeface="Times New Roman" panose="02020603050405020304" pitchFamily="18" charset="0"/>
              </a:rPr>
              <a:t>Phase 2: Economic Impact of Thoroughbred and THR sectors in KZN</a:t>
            </a:r>
          </a:p>
          <a:p>
            <a:pPr algn="just">
              <a:lnSpc>
                <a:spcPct val="130000"/>
              </a:lnSpc>
              <a:spcAft>
                <a:spcPts val="800"/>
              </a:spcAft>
            </a:pPr>
            <a:r>
              <a:rPr lang="en-ZA" dirty="0">
                <a:cs typeface="Times New Roman" panose="02020603050405020304" pitchFamily="18" charset="0"/>
              </a:rPr>
              <a:t>Recommendations</a:t>
            </a:r>
          </a:p>
          <a:p>
            <a:endParaRPr lang="en-ZA" dirty="0"/>
          </a:p>
        </p:txBody>
      </p:sp>
    </p:spTree>
    <p:extLst>
      <p:ext uri="{BB962C8B-B14F-4D97-AF65-F5344CB8AC3E}">
        <p14:creationId xmlns:p14="http://schemas.microsoft.com/office/powerpoint/2010/main" val="80962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85227"/>
            <a:ext cx="10563224" cy="646332"/>
          </a:xfrm>
        </p:spPr>
        <p:txBody>
          <a:bodyPr>
            <a:normAutofit/>
          </a:bodyPr>
          <a:lstStyle/>
          <a:p>
            <a:r>
              <a:rPr lang="en-ZA" sz="3000" dirty="0"/>
              <a:t>Economic Impact Results – THR (2)</a:t>
            </a:r>
            <a:endParaRPr lang="en-US" sz="3000" dirty="0"/>
          </a:p>
        </p:txBody>
      </p:sp>
      <p:sp>
        <p:nvSpPr>
          <p:cNvPr id="7" name="Rectangle 6"/>
          <p:cNvSpPr/>
          <p:nvPr/>
        </p:nvSpPr>
        <p:spPr>
          <a:xfrm>
            <a:off x="746758" y="943202"/>
            <a:ext cx="10886441" cy="369332"/>
          </a:xfrm>
          <a:prstGeom prst="rect">
            <a:avLst/>
          </a:prstGeom>
        </p:spPr>
        <p:txBody>
          <a:bodyPr wrap="square">
            <a:spAutoFit/>
          </a:bodyPr>
          <a:lstStyle/>
          <a:p>
            <a:r>
              <a:rPr lang="en-ZA" dirty="0"/>
              <a:t>Percentage Share of the Value Chain Components of the KZN THR Industry in terms of </a:t>
            </a:r>
            <a:r>
              <a:rPr lang="en-ZA" b="1" dirty="0"/>
              <a:t>Employment.</a:t>
            </a:r>
            <a:endParaRPr lang="en-US" b="1" dirty="0"/>
          </a:p>
        </p:txBody>
      </p:sp>
      <p:pic>
        <p:nvPicPr>
          <p:cNvPr id="9" name="Content Placeholder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06780"/>
            <a:ext cx="9128760" cy="3925769"/>
          </a:xfrm>
          <a:prstGeom prst="rect">
            <a:avLst/>
          </a:prstGeom>
          <a:noFill/>
        </p:spPr>
      </p:pic>
      <p:sp>
        <p:nvSpPr>
          <p:cNvPr id="2" name="Rectangle 1">
            <a:extLst>
              <a:ext uri="{FF2B5EF4-FFF2-40B4-BE49-F238E27FC236}">
                <a16:creationId xmlns:a16="http://schemas.microsoft.com/office/drawing/2014/main" id="{D25811FF-B069-6418-7161-94DA2F052316}"/>
              </a:ext>
            </a:extLst>
          </p:cNvPr>
          <p:cNvSpPr/>
          <p:nvPr/>
        </p:nvSpPr>
        <p:spPr>
          <a:xfrm>
            <a:off x="602873" y="5632549"/>
            <a:ext cx="10798551" cy="738664"/>
          </a:xfrm>
          <a:prstGeom prst="rect">
            <a:avLst/>
          </a:prstGeom>
        </p:spPr>
        <p:txBody>
          <a:bodyPr wrap="square">
            <a:spAutoFit/>
          </a:bodyPr>
          <a:lstStyle/>
          <a:p>
            <a:pPr marL="285750" indent="-285750" algn="just">
              <a:spcBef>
                <a:spcPts val="1200"/>
              </a:spcBef>
              <a:spcAft>
                <a:spcPts val="1000"/>
              </a:spcAft>
              <a:buFont typeface="Wingdings" panose="05000000000000000000" pitchFamily="2" charset="2"/>
              <a:buChar char="§"/>
            </a:pPr>
            <a:r>
              <a:rPr lang="en-ZA" sz="1400" dirty="0">
                <a:latin typeface="Lato" panose="020F0502020204030203"/>
                <a:ea typeface="Times New Roman" panose="02020603050405020304" pitchFamily="18" charset="0"/>
                <a:cs typeface="Times New Roman" panose="02020603050405020304" pitchFamily="18" charset="0"/>
              </a:rPr>
              <a:t>In the figure above, </a:t>
            </a:r>
            <a:r>
              <a:rPr lang="en-ZA" sz="1400" dirty="0">
                <a:effectLst/>
                <a:latin typeface="Lato" panose="020F0502020204030203" pitchFamily="34" charset="0"/>
                <a:ea typeface="Calibri" panose="020F0502020204030204" pitchFamily="34" charset="0"/>
                <a:cs typeface="Times New Roman" panose="02020603050405020304" pitchFamily="18" charset="0"/>
              </a:rPr>
              <a:t>the percentage share of employment in the different value chain components of the KZN THR Industry is shown. This sector is still </a:t>
            </a:r>
            <a:r>
              <a:rPr lang="en-ZA" sz="1400" b="1" dirty="0">
                <a:effectLst/>
                <a:latin typeface="Lato" panose="020F0502020204030203" pitchFamily="34" charset="0"/>
                <a:ea typeface="Calibri" panose="020F0502020204030204" pitchFamily="34" charset="0"/>
                <a:cs typeface="Times New Roman" panose="02020603050405020304" pitchFamily="18" charset="0"/>
              </a:rPr>
              <a:t>very labour intensive</a:t>
            </a:r>
            <a:r>
              <a:rPr lang="en-ZA" sz="1400" dirty="0">
                <a:effectLst/>
                <a:latin typeface="Lato" panose="020F0502020204030203" pitchFamily="34" charset="0"/>
                <a:ea typeface="Calibri" panose="020F0502020204030204" pitchFamily="34" charset="0"/>
                <a:cs typeface="Times New Roman" panose="02020603050405020304" pitchFamily="18" charset="0"/>
              </a:rPr>
              <a:t>. Furthermore, totalisator operations indicate a need for support through operator licenses in this sector.</a:t>
            </a:r>
            <a:endParaRPr lang="en-US" sz="14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CC913612-0E41-ADC2-BD5D-7C3E2EF2F783}"/>
              </a:ext>
            </a:extLst>
          </p:cNvPr>
          <p:cNvSpPr/>
          <p:nvPr/>
        </p:nvSpPr>
        <p:spPr>
          <a:xfrm>
            <a:off x="2225040" y="1916935"/>
            <a:ext cx="572877" cy="3635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4C9078-D85E-75B4-F245-B93D7D330DEE}"/>
              </a:ext>
            </a:extLst>
          </p:cNvPr>
          <p:cNvSpPr/>
          <p:nvPr/>
        </p:nvSpPr>
        <p:spPr>
          <a:xfrm>
            <a:off x="4120308" y="2280492"/>
            <a:ext cx="572877" cy="3635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1F2F17-D113-BBC8-6925-795D768E4E51}"/>
              </a:ext>
            </a:extLst>
          </p:cNvPr>
          <p:cNvSpPr/>
          <p:nvPr/>
        </p:nvSpPr>
        <p:spPr>
          <a:xfrm>
            <a:off x="9011798" y="1916935"/>
            <a:ext cx="572877" cy="3635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25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79D0EDF-21C7-7E35-D856-31F5626B3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F8E34-4BB9-B214-49CD-51349F108030}"/>
              </a:ext>
            </a:extLst>
          </p:cNvPr>
          <p:cNvSpPr>
            <a:spLocks noGrp="1"/>
          </p:cNvSpPr>
          <p:nvPr>
            <p:ph type="title"/>
          </p:nvPr>
        </p:nvSpPr>
        <p:spPr>
          <a:xfrm>
            <a:off x="838200" y="243839"/>
            <a:ext cx="10515600" cy="720613"/>
          </a:xfrm>
        </p:spPr>
        <p:txBody>
          <a:bodyPr>
            <a:normAutofit/>
          </a:bodyPr>
          <a:lstStyle/>
          <a:p>
            <a:r>
              <a:rPr lang="en-US" sz="3000" dirty="0"/>
              <a:t>Key Findings – Economic Impact Study</a:t>
            </a:r>
            <a:endParaRPr lang="en-ZA" sz="3000" dirty="0"/>
          </a:p>
        </p:txBody>
      </p:sp>
      <p:sp>
        <p:nvSpPr>
          <p:cNvPr id="3" name="Content Placeholder 2">
            <a:extLst>
              <a:ext uri="{FF2B5EF4-FFF2-40B4-BE49-F238E27FC236}">
                <a16:creationId xmlns:a16="http://schemas.microsoft.com/office/drawing/2014/main" id="{98AB6D06-22DF-DC8B-903E-576C3E550CA2}"/>
              </a:ext>
            </a:extLst>
          </p:cNvPr>
          <p:cNvSpPr>
            <a:spLocks noGrp="1"/>
          </p:cNvSpPr>
          <p:nvPr>
            <p:ph idx="1"/>
          </p:nvPr>
        </p:nvSpPr>
        <p:spPr>
          <a:xfrm>
            <a:off x="568960" y="1016000"/>
            <a:ext cx="10713720" cy="5598161"/>
          </a:xfrm>
        </p:spPr>
        <p:txBody>
          <a:bodyPr>
            <a:normAutofit/>
          </a:bodyPr>
          <a:lstStyle/>
          <a:p>
            <a:pPr algn="just"/>
            <a:r>
              <a:rPr lang="en-ZA" sz="1500" dirty="0">
                <a:effectLst/>
                <a:latin typeface="Lato" panose="020F0502020204030203" pitchFamily="34" charset="0"/>
                <a:ea typeface="Calibri" panose="020F0502020204030204" pitchFamily="34" charset="0"/>
                <a:cs typeface="Times New Roman" panose="02020603050405020304" pitchFamily="18" charset="0"/>
              </a:rPr>
              <a:t>The macroeconomic performance indicators show that the </a:t>
            </a:r>
            <a:r>
              <a:rPr lang="en-ZA" sz="1500" b="1" dirty="0">
                <a:effectLst/>
                <a:latin typeface="Lato" panose="020F0502020204030203" pitchFamily="34" charset="0"/>
                <a:ea typeface="Calibri" panose="020F0502020204030204" pitchFamily="34" charset="0"/>
                <a:cs typeface="Times New Roman" panose="02020603050405020304" pitchFamily="18" charset="0"/>
              </a:rPr>
              <a:t>Thoroughbred Horse Racing Industry </a:t>
            </a:r>
            <a:r>
              <a:rPr lang="en-ZA" sz="1500" dirty="0">
                <a:effectLst/>
                <a:latin typeface="Lato" panose="020F0502020204030203" pitchFamily="34" charset="0"/>
                <a:ea typeface="Calibri" panose="020F0502020204030204" pitchFamily="34" charset="0"/>
                <a:cs typeface="Times New Roman" panose="02020603050405020304" pitchFamily="18" charset="0"/>
              </a:rPr>
              <a:t>has a significant macroeconomic impact on the economy of KZN. The industry contributes an annual GDP of R1 987 Million in constant 2023 prices, provides employment opportunities for approximately 6 296 individuals, and leads to further capital formation of R2 425 Million. </a:t>
            </a:r>
          </a:p>
          <a:p>
            <a:pPr algn="l"/>
            <a:r>
              <a:rPr lang="en-ZA" sz="1500" dirty="0">
                <a:effectLst/>
                <a:latin typeface="Lato" panose="020F0502020204030203" pitchFamily="34" charset="0"/>
                <a:ea typeface="Calibri" panose="020F0502020204030204" pitchFamily="34" charset="0"/>
                <a:cs typeface="Times New Roman" panose="02020603050405020304" pitchFamily="18" charset="0"/>
              </a:rPr>
              <a:t>Capital formation refers to the amount of investment dedicated to the project, and in this instance, the direct capital relates to the actual investment channelled to the project. </a:t>
            </a:r>
          </a:p>
          <a:p>
            <a:pPr algn="l"/>
            <a:r>
              <a:rPr lang="en-ZA" sz="1500" dirty="0">
                <a:effectLst/>
                <a:latin typeface="Lato" panose="020F0502020204030203" pitchFamily="34" charset="0"/>
                <a:ea typeface="Calibri" panose="020F0502020204030204" pitchFamily="34" charset="0"/>
                <a:cs typeface="Times New Roman" panose="02020603050405020304" pitchFamily="18" charset="0"/>
              </a:rPr>
              <a:t>It creates Household Income of R1 100 Million, of which nearly 38% (R410 Million) is destined for low-income households. It generates a fiscal impact of R411 Million.</a:t>
            </a:r>
          </a:p>
          <a:p>
            <a:pPr algn="l"/>
            <a:r>
              <a:rPr lang="en-US" sz="1500" dirty="0">
                <a:effectLst/>
                <a:latin typeface="Lato" panose="020F0502020204030203" pitchFamily="34" charset="0"/>
                <a:ea typeface="Calibri" panose="020F0502020204030204" pitchFamily="34" charset="0"/>
                <a:cs typeface="Times New Roman" panose="02020603050405020304" pitchFamily="18" charset="0"/>
              </a:rPr>
              <a:t>In terms of fiscal impact, the Thoroughbred industry is expected to generate direct and indirect tax revenues of R411 million annually.  </a:t>
            </a:r>
            <a:endParaRPr lang="en-ZA" sz="1500" dirty="0">
              <a:effectLst/>
              <a:latin typeface="Lato" panose="020F0502020204030203"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n-ZA" sz="1500" dirty="0">
                <a:effectLst/>
                <a:latin typeface="Lato" panose="020F0502020204030203" pitchFamily="34" charset="0"/>
                <a:ea typeface="Calibri" panose="020F0502020204030204" pitchFamily="34" charset="0"/>
                <a:cs typeface="Times New Roman" panose="02020603050405020304" pitchFamily="18" charset="0"/>
              </a:rPr>
              <a:t>The macroeconomic performance indicators show that the total </a:t>
            </a:r>
            <a:r>
              <a:rPr lang="en-ZA" sz="1500" b="1" dirty="0">
                <a:effectLst/>
                <a:latin typeface="Lato" panose="020F0502020204030203" pitchFamily="34" charset="0"/>
                <a:ea typeface="Calibri" panose="020F0502020204030204" pitchFamily="34" charset="0"/>
                <a:cs typeface="Times New Roman" panose="02020603050405020304" pitchFamily="18" charset="0"/>
              </a:rPr>
              <a:t>THR Industry </a:t>
            </a:r>
            <a:r>
              <a:rPr lang="en-ZA" sz="1500" dirty="0">
                <a:effectLst/>
                <a:latin typeface="Lato" panose="020F0502020204030203" pitchFamily="34" charset="0"/>
                <a:ea typeface="Calibri" panose="020F0502020204030204" pitchFamily="34" charset="0"/>
                <a:cs typeface="Times New Roman" panose="02020603050405020304" pitchFamily="18" charset="0"/>
              </a:rPr>
              <a:t>has a reasonable macroeconomic impact on the economy of the Project Focus Area (i.e. KZN). The industry contributes an annual GDP of R81 Million in constant 2023 prices, provides employment opportunities for approximately 372 individuals, and leads to further capital formation of R160 Million. </a:t>
            </a:r>
          </a:p>
          <a:p>
            <a:pPr algn="just">
              <a:lnSpc>
                <a:spcPct val="115000"/>
              </a:lnSpc>
              <a:spcBef>
                <a:spcPts val="1200"/>
              </a:spcBef>
              <a:spcAft>
                <a:spcPts val="1200"/>
              </a:spcAft>
            </a:pPr>
            <a:r>
              <a:rPr lang="en-ZA" sz="1500" dirty="0">
                <a:effectLst/>
                <a:latin typeface="Lato" panose="020F0502020204030203" pitchFamily="34" charset="0"/>
                <a:ea typeface="Calibri" panose="020F0502020204030204" pitchFamily="34" charset="0"/>
                <a:cs typeface="Times New Roman" panose="02020603050405020304" pitchFamily="18" charset="0"/>
              </a:rPr>
              <a:t>It creates Household Income of R48 Million, of which nearly 41.7% (R410 Million) is destined for low-income households. It generates fiscal impact of R17 Million.</a:t>
            </a:r>
          </a:p>
          <a:p>
            <a:pPr algn="just">
              <a:lnSpc>
                <a:spcPct val="115000"/>
              </a:lnSpc>
              <a:spcBef>
                <a:spcPts val="1200"/>
              </a:spcBef>
              <a:spcAft>
                <a:spcPts val="1200"/>
              </a:spcAft>
            </a:pPr>
            <a:r>
              <a:rPr lang="en-ZA" sz="1500" dirty="0">
                <a:ea typeface="Calibri" panose="020F0502020204030204" pitchFamily="34" charset="0"/>
                <a:cs typeface="Times New Roman" panose="02020603050405020304" pitchFamily="18" charset="0"/>
              </a:rPr>
              <a:t>In terms of fiscal impact, direct and indirect tax revenues are expected to reach R17 million annually for the traditional horseracing sector.</a:t>
            </a:r>
          </a:p>
          <a:p>
            <a:pPr marL="285750" indent="-285750" algn="just">
              <a:lnSpc>
                <a:spcPct val="115000"/>
              </a:lnSpc>
              <a:spcBef>
                <a:spcPts val="1200"/>
              </a:spcBef>
              <a:spcAft>
                <a:spcPts val="1200"/>
              </a:spcAft>
              <a:buFont typeface="Wingdings" panose="05000000000000000000" pitchFamily="2" charset="2"/>
              <a:buChar char="Ø"/>
            </a:pPr>
            <a:endParaRPr lang="en-US" sz="1500" dirty="0"/>
          </a:p>
          <a:p>
            <a:pPr algn="just"/>
            <a:endParaRPr lang="en-ZA" sz="1500" dirty="0"/>
          </a:p>
          <a:p>
            <a:pPr algn="just"/>
            <a:endParaRPr lang="en-ZA" sz="1500" dirty="0"/>
          </a:p>
        </p:txBody>
      </p:sp>
    </p:spTree>
    <p:extLst>
      <p:ext uri="{BB962C8B-B14F-4D97-AF65-F5344CB8AC3E}">
        <p14:creationId xmlns:p14="http://schemas.microsoft.com/office/powerpoint/2010/main" val="249371848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3573-AB2D-477D-A7FA-532F1EA276A9}"/>
              </a:ext>
            </a:extLst>
          </p:cNvPr>
          <p:cNvSpPr>
            <a:spLocks noGrp="1"/>
          </p:cNvSpPr>
          <p:nvPr>
            <p:ph type="title"/>
          </p:nvPr>
        </p:nvSpPr>
        <p:spPr>
          <a:xfrm>
            <a:off x="838200" y="285227"/>
            <a:ext cx="10515600" cy="771414"/>
          </a:xfrm>
        </p:spPr>
        <p:txBody>
          <a:bodyPr/>
          <a:lstStyle/>
          <a:p>
            <a:r>
              <a:rPr lang="en-ZA" sz="3000" dirty="0"/>
              <a:t>Recommendations – Economic Impact Study (1)</a:t>
            </a:r>
          </a:p>
        </p:txBody>
      </p:sp>
      <p:sp>
        <p:nvSpPr>
          <p:cNvPr id="3" name="Content Placeholder 2">
            <a:extLst>
              <a:ext uri="{FF2B5EF4-FFF2-40B4-BE49-F238E27FC236}">
                <a16:creationId xmlns:a16="http://schemas.microsoft.com/office/drawing/2014/main" id="{E675697B-51FD-91A2-0CC0-BEE1FCF12047}"/>
              </a:ext>
            </a:extLst>
          </p:cNvPr>
          <p:cNvSpPr>
            <a:spLocks noGrp="1"/>
          </p:cNvSpPr>
          <p:nvPr>
            <p:ph idx="1"/>
          </p:nvPr>
        </p:nvSpPr>
        <p:spPr>
          <a:xfrm>
            <a:off x="741680" y="1056641"/>
            <a:ext cx="10612120" cy="5146955"/>
          </a:xfrm>
        </p:spPr>
        <p:txBody>
          <a:bodyPr>
            <a:normAutofit/>
          </a:bodyPr>
          <a:lstStyle/>
          <a:p>
            <a:pPr algn="just"/>
            <a:r>
              <a:rPr lang="en-US" sz="1600" dirty="0">
                <a:effectLst/>
                <a:latin typeface="Lato" panose="020F0502020204030203" pitchFamily="34" charset="0"/>
                <a:ea typeface="Times New Roman" panose="02020603050405020304" pitchFamily="18" charset="0"/>
                <a:cs typeface="Times New Roman" panose="02020603050405020304" pitchFamily="18" charset="0"/>
              </a:rPr>
              <a:t>This analysis highlights the implications of industry growth and development.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Efforts to support the industry (financial, marketing, technical, capital, infrastructure, veterinary, environmental compliance, etc.)</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especially the THR Industry will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have broader impacts on the KZN’s economy </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as well as in the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regional economies </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where traditional horse racing is prominent and widely practiced.</a:t>
            </a:r>
            <a:endParaRPr lang="en-ZA" sz="1600" dirty="0">
              <a:effectLst/>
              <a:latin typeface="Lato" panose="020F0502020204030203" pitchFamily="34" charset="0"/>
              <a:ea typeface="Calibri" panose="020F0502020204030204" pitchFamily="34" charset="0"/>
              <a:cs typeface="Times New Roman" panose="02020603050405020304" pitchFamily="18" charset="0"/>
            </a:endParaRPr>
          </a:p>
          <a:p>
            <a:pPr algn="just"/>
            <a:r>
              <a:rPr lang="en-US" sz="1600" b="1" dirty="0">
                <a:effectLst/>
                <a:latin typeface="Lato" panose="020F0502020204030203" pitchFamily="34" charset="0"/>
                <a:ea typeface="Times New Roman" panose="02020603050405020304" pitchFamily="18" charset="0"/>
                <a:cs typeface="Times New Roman" panose="02020603050405020304" pitchFamily="18" charset="0"/>
              </a:rPr>
              <a:t>Marketing strategies, targeting</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specific demographics like </a:t>
            </a:r>
            <a:r>
              <a:rPr lang="en-US" sz="1600" b="1" dirty="0">
                <a:ea typeface="Times New Roman" panose="02020603050405020304" pitchFamily="18" charset="0"/>
                <a:cs typeface="Times New Roman" panose="02020603050405020304" pitchFamily="18" charset="0"/>
              </a:rPr>
              <a:t>B</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lack Africans and the Y</a:t>
            </a:r>
            <a:r>
              <a:rPr lang="en-US" sz="1600" b="1" dirty="0">
                <a:ea typeface="Times New Roman" panose="02020603050405020304" pitchFamily="18" charset="0"/>
                <a:cs typeface="Times New Roman" panose="02020603050405020304" pitchFamily="18" charset="0"/>
              </a:rPr>
              <a:t>outh</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should be implemented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to promote ownership</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through horseracing syndicates.</a:t>
            </a:r>
            <a:endParaRPr lang="en-ZA" sz="1600" dirty="0">
              <a:effectLst/>
              <a:latin typeface="Lato" panose="020F0502020204030203" pitchFamily="34" charset="0"/>
              <a:ea typeface="Calibri" panose="020F0502020204030204" pitchFamily="34" charset="0"/>
              <a:cs typeface="Times New Roman" panose="02020603050405020304" pitchFamily="18" charset="0"/>
            </a:endParaRPr>
          </a:p>
          <a:p>
            <a:pPr algn="just"/>
            <a:r>
              <a:rPr lang="en-US" sz="1600" dirty="0">
                <a:effectLst/>
                <a:latin typeface="Lato" panose="020F0502020204030203" pitchFamily="34" charset="0"/>
                <a:ea typeface="Times New Roman" panose="02020603050405020304" pitchFamily="18" charset="0"/>
                <a:cs typeface="Times New Roman" panose="02020603050405020304" pitchFamily="18" charset="0"/>
              </a:rPr>
              <a:t>This analysis found that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horse owners, breeders</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and trainers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already invest</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fair amounts of money in KZN in terms of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both Traditional and Thoroughbred</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Horse Racing Industries.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Adding additional horses will increase economic activity</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For an increase in the number of horses to occur, the economics and financials need to support breeder and owner investment in breeding and raising horses until they are old enough to race especially for the THR Industry.</a:t>
            </a:r>
            <a:endParaRPr lang="en-ZA" sz="1600" dirty="0">
              <a:effectLst/>
              <a:latin typeface="Lato" panose="020F0502020204030203" pitchFamily="34" charset="0"/>
              <a:ea typeface="Calibri" panose="020F0502020204030204" pitchFamily="34" charset="0"/>
              <a:cs typeface="Times New Roman" panose="02020603050405020304" pitchFamily="18" charset="0"/>
            </a:endParaRPr>
          </a:p>
          <a:p>
            <a:pPr algn="just"/>
            <a:r>
              <a:rPr lang="en-US" sz="1600" b="1" dirty="0">
                <a:effectLst/>
                <a:latin typeface="Lato" panose="020F0502020204030203" pitchFamily="34" charset="0"/>
                <a:ea typeface="Times New Roman" panose="02020603050405020304" pitchFamily="18" charset="0"/>
                <a:cs typeface="Times New Roman" panose="02020603050405020304" pitchFamily="18" charset="0"/>
              </a:rPr>
              <a:t>Racing events like the Dundee July, </a:t>
            </a:r>
            <a:r>
              <a:rPr lang="en-US" sz="1600" b="1" dirty="0">
                <a:ea typeface="Times New Roman" panose="02020603050405020304" pitchFamily="18" charset="0"/>
                <a:cs typeface="Times New Roman" panose="02020603050405020304" pitchFamily="18" charset="0"/>
              </a:rPr>
              <a:t>Harry </a:t>
            </a:r>
            <a:r>
              <a:rPr lang="en-US" sz="1600" b="1" dirty="0" err="1">
                <a:ea typeface="Times New Roman" panose="02020603050405020304" pitchFamily="18" charset="0"/>
                <a:cs typeface="Times New Roman" panose="02020603050405020304" pitchFamily="18" charset="0"/>
              </a:rPr>
              <a:t>Gwala</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 Summer Cup</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and Willowfontein Race Day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have become popular events </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attracting a growing number of people year on year.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Some of the gaming operators </a:t>
            </a:r>
            <a:r>
              <a:rPr lang="en-US" sz="1600" b="1" dirty="0">
                <a:ea typeface="Times New Roman" panose="02020603050405020304" pitchFamily="18" charset="0"/>
                <a:cs typeface="Times New Roman" panose="02020603050405020304" pitchFamily="18" charset="0"/>
              </a:rPr>
              <a:t>already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involved in THR should remain</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 as </a:t>
            </a:r>
            <a:r>
              <a:rPr lang="en-US" sz="1600" dirty="0">
                <a:ea typeface="Times New Roman" panose="02020603050405020304" pitchFamily="18" charset="0"/>
                <a:cs typeface="Times New Roman" panose="02020603050405020304" pitchFamily="18" charset="0"/>
              </a:rPr>
              <a:t>this is </a:t>
            </a:r>
            <a:r>
              <a:rPr lang="en-US" sz="1600" dirty="0">
                <a:effectLst/>
                <a:latin typeface="Lato" panose="020F0502020204030203" pitchFamily="34" charset="0"/>
                <a:ea typeface="Times New Roman" panose="02020603050405020304" pitchFamily="18" charset="0"/>
                <a:cs typeface="Times New Roman" panose="02020603050405020304" pitchFamily="18" charset="0"/>
              </a:rPr>
              <a:t>an activity which enjoys a broader, working class, ownership profile.  </a:t>
            </a:r>
            <a:r>
              <a:rPr lang="en-US" sz="1600" b="1" dirty="0">
                <a:effectLst/>
                <a:latin typeface="Lato" panose="020F0502020204030203" pitchFamily="34" charset="0"/>
                <a:ea typeface="Times New Roman" panose="02020603050405020304" pitchFamily="18" charset="0"/>
                <a:cs typeface="Times New Roman" panose="02020603050405020304" pitchFamily="18" charset="0"/>
              </a:rPr>
              <a:t>This strategy together with the promotion of syndicates can lead to increased participation in this industry. </a:t>
            </a:r>
          </a:p>
          <a:p>
            <a:pPr algn="just"/>
            <a:r>
              <a:rPr lang="en-US" sz="1600" dirty="0">
                <a:latin typeface="Lato" panose="020F0502020204030203" pitchFamily="34" charset="0"/>
                <a:cs typeface="Times New Roman" panose="02020603050405020304" pitchFamily="18" charset="0"/>
              </a:rPr>
              <a:t>The </a:t>
            </a:r>
            <a:r>
              <a:rPr lang="en-US" sz="1600" b="1" dirty="0">
                <a:latin typeface="Lato" panose="020F0502020204030203" pitchFamily="34" charset="0"/>
                <a:cs typeface="Times New Roman" panose="02020603050405020304" pitchFamily="18" charset="0"/>
              </a:rPr>
              <a:t>THR industry continues to be a significant contributor to a broad range of both rural and urban regions of KZN</a:t>
            </a:r>
            <a:r>
              <a:rPr lang="en-US" sz="1600" dirty="0">
                <a:latin typeface="Lato" panose="020F0502020204030203" pitchFamily="34" charset="0"/>
                <a:cs typeface="Times New Roman" panose="02020603050405020304" pitchFamily="18" charset="0"/>
              </a:rPr>
              <a:t>, playing an important role in the viability of rural communities. It is </a:t>
            </a:r>
            <a:r>
              <a:rPr lang="en-US" sz="1600" b="1" dirty="0">
                <a:latin typeface="Lato" panose="020F0502020204030203" pitchFamily="34" charset="0"/>
                <a:cs typeface="Times New Roman" panose="02020603050405020304" pitchFamily="18" charset="0"/>
              </a:rPr>
              <a:t>strongly connected to its agricultural base</a:t>
            </a:r>
            <a:r>
              <a:rPr lang="en-US" sz="1600" dirty="0">
                <a:latin typeface="Lato" panose="020F0502020204030203" pitchFamily="34" charset="0"/>
                <a:cs typeface="Times New Roman" panose="02020603050405020304" pitchFamily="18" charset="0"/>
              </a:rPr>
              <a:t>, strongly benefiting rural areas (85% of the total economic impact of horse racing) as well as urban areas (15% of the total impact). Hence it is important to </a:t>
            </a:r>
            <a:r>
              <a:rPr lang="en-US" sz="1600" b="1" dirty="0">
                <a:latin typeface="Lato" panose="020F0502020204030203" pitchFamily="34" charset="0"/>
                <a:cs typeface="Times New Roman" panose="02020603050405020304" pitchFamily="18" charset="0"/>
              </a:rPr>
              <a:t>factor this industry</a:t>
            </a:r>
            <a:r>
              <a:rPr lang="en-US" sz="1600" dirty="0">
                <a:latin typeface="Lato" panose="020F0502020204030203" pitchFamily="34" charset="0"/>
                <a:cs typeface="Times New Roman" panose="02020603050405020304" pitchFamily="18" charset="0"/>
              </a:rPr>
              <a:t> in the local rural development strategies as well as </a:t>
            </a:r>
            <a:r>
              <a:rPr lang="en-US" sz="1600" b="1" dirty="0">
                <a:latin typeface="Lato" panose="020F0502020204030203" pitchFamily="34" charset="0"/>
                <a:cs typeface="Times New Roman" panose="02020603050405020304" pitchFamily="18" charset="0"/>
              </a:rPr>
              <a:t>local economic development strategies of relevant local municipalities.</a:t>
            </a:r>
            <a:endParaRPr lang="en-ZA" sz="1600" b="1" dirty="0">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412140326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C80B12F3-548E-2424-B436-51FAE1BB2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C5DCA-08DB-6B77-87A5-05F847CFB2EF}"/>
              </a:ext>
            </a:extLst>
          </p:cNvPr>
          <p:cNvSpPr>
            <a:spLocks noGrp="1"/>
          </p:cNvSpPr>
          <p:nvPr>
            <p:ph type="title"/>
          </p:nvPr>
        </p:nvSpPr>
        <p:spPr>
          <a:xfrm>
            <a:off x="838200" y="285227"/>
            <a:ext cx="10937240" cy="852694"/>
          </a:xfrm>
        </p:spPr>
        <p:txBody>
          <a:bodyPr>
            <a:normAutofit/>
          </a:bodyPr>
          <a:lstStyle/>
          <a:p>
            <a:r>
              <a:rPr lang="en-ZA" sz="3000" dirty="0"/>
              <a:t>Recommendations – Economic Impact Study (2)</a:t>
            </a:r>
          </a:p>
        </p:txBody>
      </p:sp>
      <p:sp>
        <p:nvSpPr>
          <p:cNvPr id="3" name="Content Placeholder 2">
            <a:extLst>
              <a:ext uri="{FF2B5EF4-FFF2-40B4-BE49-F238E27FC236}">
                <a16:creationId xmlns:a16="http://schemas.microsoft.com/office/drawing/2014/main" id="{2AAC8018-966A-A0D9-0C9B-3DA7A2DA93B9}"/>
              </a:ext>
            </a:extLst>
          </p:cNvPr>
          <p:cNvSpPr>
            <a:spLocks noGrp="1"/>
          </p:cNvSpPr>
          <p:nvPr>
            <p:ph idx="1"/>
          </p:nvPr>
        </p:nvSpPr>
        <p:spPr>
          <a:xfrm>
            <a:off x="838200" y="1239520"/>
            <a:ext cx="10515600" cy="4964076"/>
          </a:xfrm>
        </p:spPr>
        <p:txBody>
          <a:bodyPr>
            <a:normAutofit/>
          </a:bodyPr>
          <a:lstStyle/>
          <a:p>
            <a:pPr lvl="0" algn="just">
              <a:lnSpc>
                <a:spcPct val="110000"/>
              </a:lnSpc>
              <a:spcAft>
                <a:spcPts val="800"/>
              </a:spcAft>
            </a:pPr>
            <a:r>
              <a:rPr lang="en-US" sz="1800" b="1" dirty="0">
                <a:latin typeface="Lato" panose="020F0502020204030203" pitchFamily="34" charset="0"/>
                <a:cs typeface="Times New Roman" panose="02020603050405020304" pitchFamily="18" charset="0"/>
              </a:rPr>
              <a:t>Marketing strategies and tools currently used </a:t>
            </a:r>
            <a:r>
              <a:rPr lang="en-US" sz="1800" dirty="0">
                <a:latin typeface="Lato" panose="020F0502020204030203" pitchFamily="34" charset="0"/>
                <a:cs typeface="Times New Roman" panose="02020603050405020304" pitchFamily="18" charset="0"/>
              </a:rPr>
              <a:t>by the organizers of </a:t>
            </a:r>
            <a:r>
              <a:rPr lang="en-US" sz="1800" b="1" dirty="0">
                <a:latin typeface="Lato" panose="020F0502020204030203" pitchFamily="34" charset="0"/>
                <a:cs typeface="Times New Roman" panose="02020603050405020304" pitchFamily="18" charset="0"/>
              </a:rPr>
              <a:t>THR events are sub-optimal to attract a critical mass of spectators and participants</a:t>
            </a:r>
            <a:r>
              <a:rPr lang="en-US" sz="1800" dirty="0">
                <a:latin typeface="Lato" panose="020F0502020204030203" pitchFamily="34" charset="0"/>
                <a:cs typeface="Times New Roman" panose="02020603050405020304" pitchFamily="18" charset="0"/>
              </a:rPr>
              <a:t> to this event. An effective combination of both traditional and digital marketing communication tools is relevant to this event.</a:t>
            </a:r>
            <a:endParaRPr lang="en-ZA" sz="1800" dirty="0">
              <a:latin typeface="Lato" panose="020F0502020204030203" pitchFamily="34" charset="0"/>
              <a:cs typeface="Times New Roman" panose="02020603050405020304" pitchFamily="18" charset="0"/>
            </a:endParaRPr>
          </a:p>
          <a:p>
            <a:pPr lvl="0" algn="just">
              <a:lnSpc>
                <a:spcPct val="110000"/>
              </a:lnSpc>
              <a:spcAft>
                <a:spcPts val="1200"/>
              </a:spcAft>
            </a:pPr>
            <a:r>
              <a:rPr lang="en-US" sz="1800" dirty="0">
                <a:latin typeface="Lato" panose="020F0502020204030203" pitchFamily="34" charset="0"/>
                <a:cs typeface="Times New Roman" panose="02020603050405020304" pitchFamily="18" charset="0"/>
              </a:rPr>
              <a:t>There is a need for the </a:t>
            </a:r>
            <a:r>
              <a:rPr lang="en-US" sz="1800" b="1" dirty="0">
                <a:latin typeface="Lato" panose="020F0502020204030203" pitchFamily="34" charset="0"/>
                <a:cs typeface="Times New Roman" panose="02020603050405020304" pitchFamily="18" charset="0"/>
              </a:rPr>
              <a:t>government</a:t>
            </a:r>
            <a:r>
              <a:rPr lang="en-US" sz="1800" dirty="0">
                <a:latin typeface="Lato" panose="020F0502020204030203" pitchFamily="34" charset="0"/>
                <a:cs typeface="Times New Roman" panose="02020603050405020304" pitchFamily="18" charset="0"/>
              </a:rPr>
              <a:t> to be more proactive in </a:t>
            </a:r>
            <a:r>
              <a:rPr lang="en-US" sz="1800" b="1" dirty="0">
                <a:latin typeface="Lato" panose="020F0502020204030203" pitchFamily="34" charset="0"/>
                <a:cs typeface="Times New Roman" panose="02020603050405020304" pitchFamily="18" charset="0"/>
              </a:rPr>
              <a:t>encouraging the youth to participate in THR Industry</a:t>
            </a:r>
            <a:r>
              <a:rPr lang="en-US" sz="1800" dirty="0">
                <a:latin typeface="Lato" panose="020F0502020204030203" pitchFamily="34" charset="0"/>
                <a:cs typeface="Times New Roman" panose="02020603050405020304" pitchFamily="18" charset="0"/>
              </a:rPr>
              <a:t>. Measures such as more conducive policies for contractual arrangements can serve as an incentive for encouraging increased participation.</a:t>
            </a:r>
            <a:endParaRPr lang="en-ZA" sz="1800" dirty="0">
              <a:latin typeface="Lato" panose="020F0502020204030203" pitchFamily="34" charset="0"/>
              <a:cs typeface="Times New Roman" panose="02020603050405020304" pitchFamily="18" charset="0"/>
            </a:endParaRPr>
          </a:p>
          <a:p>
            <a:pPr lvl="0" algn="just">
              <a:lnSpc>
                <a:spcPct val="110000"/>
              </a:lnSpc>
              <a:spcAft>
                <a:spcPts val="1200"/>
              </a:spcAft>
            </a:pPr>
            <a:r>
              <a:rPr lang="en-US" sz="1800" dirty="0">
                <a:latin typeface="Lato" panose="020F0502020204030203" pitchFamily="34" charset="0"/>
                <a:cs typeface="Times New Roman" panose="02020603050405020304" pitchFamily="18" charset="0"/>
              </a:rPr>
              <a:t>Therefore, there is a </a:t>
            </a:r>
            <a:r>
              <a:rPr lang="en-US" sz="1800" b="1" dirty="0">
                <a:latin typeface="Lato" panose="020F0502020204030203" pitchFamily="34" charset="0"/>
                <a:cs typeface="Times New Roman" panose="02020603050405020304" pitchFamily="18" charset="0"/>
              </a:rPr>
              <a:t>further need to collect quantitative data from current and prospective attendees of THR </a:t>
            </a:r>
            <a:r>
              <a:rPr lang="en-US" sz="1800" b="1" dirty="0">
                <a:cs typeface="Times New Roman" panose="02020603050405020304" pitchFamily="18" charset="0"/>
              </a:rPr>
              <a:t>e</a:t>
            </a:r>
            <a:r>
              <a:rPr lang="en-US" sz="1800" b="1" dirty="0">
                <a:latin typeface="Lato" panose="020F0502020204030203" pitchFamily="34" charset="0"/>
                <a:cs typeface="Times New Roman" panose="02020603050405020304" pitchFamily="18" charset="0"/>
              </a:rPr>
              <a:t>vents </a:t>
            </a:r>
            <a:r>
              <a:rPr lang="en-US" sz="1800" dirty="0">
                <a:latin typeface="Lato" panose="020F0502020204030203" pitchFamily="34" charset="0"/>
                <a:cs typeface="Times New Roman" panose="02020603050405020304" pitchFamily="18" charset="0"/>
              </a:rPr>
              <a:t>and continue updating the electronic database </a:t>
            </a:r>
            <a:r>
              <a:rPr lang="en-US" sz="1800" dirty="0">
                <a:cs typeface="Times New Roman" panose="02020603050405020304" pitchFamily="18" charset="0"/>
              </a:rPr>
              <a:t>created to</a:t>
            </a:r>
            <a:r>
              <a:rPr lang="en-US" sz="1800" dirty="0">
                <a:latin typeface="Lato" panose="020F0502020204030203" pitchFamily="34" charset="0"/>
                <a:cs typeface="Times New Roman" panose="02020603050405020304" pitchFamily="18" charset="0"/>
              </a:rPr>
              <a:t> capture pertinent data pertaining to Traditional Horse Racing Industry (Especially Value Chain Components of this industry). The database must be updated at regular intervals.</a:t>
            </a:r>
            <a:endParaRPr lang="en-ZA" sz="1800" dirty="0">
              <a:latin typeface="Lato" panose="020F0502020204030203" pitchFamily="34" charset="0"/>
              <a:cs typeface="Times New Roman" panose="02020603050405020304" pitchFamily="18" charset="0"/>
            </a:endParaRPr>
          </a:p>
          <a:p>
            <a:pPr lvl="0" algn="just">
              <a:lnSpc>
                <a:spcPct val="110000"/>
              </a:lnSpc>
              <a:spcAft>
                <a:spcPts val="1200"/>
              </a:spcAft>
            </a:pPr>
            <a:r>
              <a:rPr lang="en-US" sz="1800" dirty="0">
                <a:latin typeface="Lato" panose="020F0502020204030203" pitchFamily="34" charset="0"/>
                <a:cs typeface="Times New Roman" panose="02020603050405020304" pitchFamily="18" charset="0"/>
              </a:rPr>
              <a:t>The </a:t>
            </a:r>
            <a:r>
              <a:rPr lang="en-US" sz="1800" b="1" dirty="0">
                <a:latin typeface="Lato" panose="020F0502020204030203" pitchFamily="34" charset="0"/>
                <a:cs typeface="Times New Roman" panose="02020603050405020304" pitchFamily="18" charset="0"/>
              </a:rPr>
              <a:t>economic impact study</a:t>
            </a:r>
            <a:r>
              <a:rPr lang="en-US" sz="1800" dirty="0">
                <a:latin typeface="Lato" panose="020F0502020204030203" pitchFamily="34" charset="0"/>
                <a:cs typeface="Times New Roman" panose="02020603050405020304" pitchFamily="18" charset="0"/>
              </a:rPr>
              <a:t> </a:t>
            </a:r>
            <a:r>
              <a:rPr lang="en-US" sz="1800" b="1" dirty="0">
                <a:latin typeface="Lato" panose="020F0502020204030203" pitchFamily="34" charset="0"/>
                <a:cs typeface="Times New Roman" panose="02020603050405020304" pitchFamily="18" charset="0"/>
              </a:rPr>
              <a:t>needs also be updated </a:t>
            </a:r>
            <a:r>
              <a:rPr lang="en-US" sz="1800" dirty="0">
                <a:latin typeface="Lato" panose="020F0502020204030203" pitchFamily="34" charset="0"/>
                <a:cs typeface="Times New Roman" panose="02020603050405020304" pitchFamily="18" charset="0"/>
              </a:rPr>
              <a:t>at certain intervals (</a:t>
            </a:r>
            <a:r>
              <a:rPr lang="en-US" sz="1800" b="1" dirty="0">
                <a:latin typeface="Lato" panose="020F0502020204030203" pitchFamily="34" charset="0"/>
                <a:cs typeface="Times New Roman" panose="02020603050405020304" pitchFamily="18" charset="0"/>
              </a:rPr>
              <a:t>after a cycle of </a:t>
            </a:r>
            <a:r>
              <a:rPr lang="en-US" sz="1800" b="1" dirty="0">
                <a:cs typeface="Times New Roman" panose="02020603050405020304" pitchFamily="18" charset="0"/>
              </a:rPr>
              <a:t>3 </a:t>
            </a:r>
            <a:r>
              <a:rPr lang="en-US" sz="1800" b="1" dirty="0">
                <a:latin typeface="Lato" panose="020F0502020204030203" pitchFamily="34" charset="0"/>
                <a:cs typeface="Times New Roman" panose="02020603050405020304" pitchFamily="18" charset="0"/>
              </a:rPr>
              <a:t>years</a:t>
            </a:r>
            <a:r>
              <a:rPr lang="en-US" sz="1800" dirty="0">
                <a:latin typeface="Lato" panose="020F0502020204030203" pitchFamily="34" charset="0"/>
                <a:cs typeface="Times New Roman" panose="02020603050405020304" pitchFamily="18" charset="0"/>
              </a:rPr>
              <a:t>) to keep track and have the most recent economic impacts.</a:t>
            </a:r>
            <a:endParaRPr lang="en-ZA" sz="1800" dirty="0">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111046911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31E1-9F76-189A-D07F-1E10CB240B1A}"/>
              </a:ext>
            </a:extLst>
          </p:cNvPr>
          <p:cNvSpPr>
            <a:spLocks noGrp="1"/>
          </p:cNvSpPr>
          <p:nvPr>
            <p:ph type="title"/>
          </p:nvPr>
        </p:nvSpPr>
        <p:spPr>
          <a:xfrm>
            <a:off x="563880" y="2652506"/>
            <a:ext cx="10515600" cy="1325563"/>
          </a:xfrm>
        </p:spPr>
        <p:txBody>
          <a:bodyPr/>
          <a:lstStyle/>
          <a:p>
            <a:pPr algn="ctr"/>
            <a:r>
              <a:rPr lang="en-ZA" dirty="0"/>
              <a:t>THANK YOU</a:t>
            </a:r>
          </a:p>
        </p:txBody>
      </p:sp>
    </p:spTree>
    <p:extLst>
      <p:ext uri="{BB962C8B-B14F-4D97-AF65-F5344CB8AC3E}">
        <p14:creationId xmlns:p14="http://schemas.microsoft.com/office/powerpoint/2010/main" val="33154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p:txBody>
          <a:bodyPr/>
          <a:lstStyle/>
          <a:p>
            <a:r>
              <a:rPr lang="en-ZA" dirty="0"/>
              <a:t>MKI overview</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idx="1"/>
          </p:nvPr>
        </p:nvSpPr>
        <p:spPr>
          <a:xfrm>
            <a:off x="538480" y="1483361"/>
            <a:ext cx="10901680" cy="4720236"/>
          </a:xfrm>
        </p:spPr>
        <p:txBody>
          <a:bodyPr>
            <a:normAutofit/>
          </a:bodyPr>
          <a:lstStyle/>
          <a:p>
            <a:pPr marR="0" algn="just">
              <a:lnSpc>
                <a:spcPct val="120000"/>
              </a:lnSpc>
              <a:spcAft>
                <a:spcPts val="800"/>
              </a:spcAft>
            </a:pPr>
            <a:r>
              <a:rPr lang="en-US" sz="2400" b="1" dirty="0">
                <a:ea typeface="Calibri" panose="020F0502020204030204" pitchFamily="34" charset="0"/>
                <a:cs typeface="Times New Roman" panose="02020603050405020304" pitchFamily="18" charset="0"/>
              </a:rPr>
              <a:t>MKI </a:t>
            </a:r>
            <a:r>
              <a:rPr lang="en-US" sz="2400" dirty="0">
                <a:ea typeface="Calibri" panose="020F0502020204030204" pitchFamily="34" charset="0"/>
                <a:cs typeface="Times New Roman" panose="02020603050405020304" pitchFamily="18" charset="0"/>
              </a:rPr>
              <a:t>is an entity of the KZN Economic Development, Tourism and Environmental Affairs Department</a:t>
            </a:r>
          </a:p>
          <a:p>
            <a:pPr marR="0" algn="just">
              <a:lnSpc>
                <a:spcPct val="120000"/>
              </a:lnSpc>
              <a:spcAft>
                <a:spcPts val="800"/>
              </a:spcAft>
            </a:pPr>
            <a:r>
              <a:rPr lang="en-US" sz="2400" b="1" dirty="0">
                <a:ea typeface="Calibri" panose="020F0502020204030204" pitchFamily="34" charset="0"/>
                <a:cs typeface="Times New Roman" panose="02020603050405020304" pitchFamily="18" charset="0"/>
              </a:rPr>
              <a:t>Mandate</a:t>
            </a:r>
          </a:p>
          <a:p>
            <a:pPr lvl="1" indent="-401638" algn="just">
              <a:lnSpc>
                <a:spcPct val="100000"/>
              </a:lnSpc>
              <a:spcAft>
                <a:spcPts val="800"/>
              </a:spcAft>
              <a:buFont typeface="Lato" panose="020F0502020204030203" pitchFamily="34" charset="0"/>
              <a:buChar char="—"/>
            </a:pPr>
            <a:r>
              <a:rPr lang="en-US" sz="2000" dirty="0"/>
              <a:t>To conduct world class research into training, skills development, provincial strategic economic sectors; and to strategically lead on innovation, technology, maritime and implementation activities that respond to the needs of the provincial economy.</a:t>
            </a:r>
          </a:p>
          <a:p>
            <a:pPr algn="just">
              <a:lnSpc>
                <a:spcPct val="130000"/>
              </a:lnSpc>
              <a:spcAft>
                <a:spcPts val="800"/>
              </a:spcAft>
            </a:pPr>
            <a:r>
              <a:rPr lang="en-US" sz="2400" b="1" dirty="0">
                <a:cs typeface="Times New Roman" panose="02020603050405020304" pitchFamily="18" charset="0"/>
              </a:rPr>
              <a:t>Research focus areas</a:t>
            </a:r>
          </a:p>
          <a:p>
            <a:pPr lvl="1" indent="-401638" algn="just">
              <a:lnSpc>
                <a:spcPct val="100000"/>
              </a:lnSpc>
              <a:spcAft>
                <a:spcPts val="800"/>
              </a:spcAft>
              <a:buFont typeface="Lato" panose="020F0502020204030203" pitchFamily="34" charset="0"/>
              <a:buChar char="—"/>
            </a:pPr>
            <a:r>
              <a:rPr lang="en-US" sz="2000" dirty="0"/>
              <a:t>Research focus areas are on the priority economic sectors (i.e., Tourism, Maritime, Manufacturing, ICT, etc.), including emerging industries such as the traditional horseracing.</a:t>
            </a:r>
            <a:endParaRPr lang="en-ZA" sz="2000" dirty="0"/>
          </a:p>
          <a:p>
            <a:pPr marL="285750" marR="0" indent="-285750" algn="just">
              <a:lnSpc>
                <a:spcPct val="120000"/>
              </a:lnSpc>
              <a:spcAft>
                <a:spcPts val="800"/>
              </a:spcAft>
              <a:buFont typeface="Wingdings" panose="05000000000000000000" pitchFamily="2" charset="2"/>
              <a:buChar char="Ø"/>
            </a:pPr>
            <a:endParaRPr lang="en-ZA" sz="1800" dirty="0"/>
          </a:p>
          <a:p>
            <a:pPr algn="just"/>
            <a:endParaRPr lang="en-ZA" sz="1800" dirty="0"/>
          </a:p>
        </p:txBody>
      </p:sp>
    </p:spTree>
    <p:extLst>
      <p:ext uri="{BB962C8B-B14F-4D97-AF65-F5344CB8AC3E}">
        <p14:creationId xmlns:p14="http://schemas.microsoft.com/office/powerpoint/2010/main" val="225249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a:xfrm>
            <a:off x="873760" y="285227"/>
            <a:ext cx="10922000" cy="1157494"/>
          </a:xfrm>
        </p:spPr>
        <p:txBody>
          <a:bodyPr/>
          <a:lstStyle/>
          <a:p>
            <a:r>
              <a:rPr lang="en-ZA" dirty="0"/>
              <a:t>MKI research – Horseracing sector</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idx="1"/>
          </p:nvPr>
        </p:nvSpPr>
        <p:spPr>
          <a:xfrm>
            <a:off x="694944" y="1320801"/>
            <a:ext cx="10745216" cy="4882796"/>
          </a:xfrm>
        </p:spPr>
        <p:txBody>
          <a:bodyPr>
            <a:normAutofit/>
          </a:bodyPr>
          <a:lstStyle/>
          <a:p>
            <a:pPr marR="0" algn="just">
              <a:lnSpc>
                <a:spcPct val="120000"/>
              </a:lnSpc>
              <a:spcAft>
                <a:spcPts val="800"/>
              </a:spcAft>
            </a:pPr>
            <a:r>
              <a:rPr lang="en-US" sz="2400" dirty="0">
                <a:cs typeface="Times New Roman" panose="02020603050405020304" pitchFamily="18" charset="0"/>
              </a:rPr>
              <a:t>The main aim was to inform the development of a Masterplan for the Traditional Equine Industry.</a:t>
            </a:r>
          </a:p>
          <a:p>
            <a:pPr marR="0" algn="just">
              <a:lnSpc>
                <a:spcPct val="120000"/>
              </a:lnSpc>
              <a:spcAft>
                <a:spcPts val="800"/>
              </a:spcAft>
            </a:pPr>
            <a:r>
              <a:rPr lang="en-US" sz="2400" dirty="0">
                <a:cs typeface="Times New Roman" panose="02020603050405020304" pitchFamily="18" charset="0"/>
              </a:rPr>
              <a:t>The research was conducted in two phases:</a:t>
            </a:r>
          </a:p>
          <a:p>
            <a:pPr algn="just">
              <a:lnSpc>
                <a:spcPct val="120000"/>
              </a:lnSpc>
              <a:spcAft>
                <a:spcPts val="800"/>
              </a:spcAft>
            </a:pPr>
            <a:r>
              <a:rPr lang="en-US" sz="2400" b="1" dirty="0">
                <a:cs typeface="Times New Roman" panose="02020603050405020304" pitchFamily="18" charset="0"/>
              </a:rPr>
              <a:t>Phase 1: THR baseline study (2021 – 2022)</a:t>
            </a:r>
          </a:p>
          <a:p>
            <a:pPr marL="688975" lvl="1" indent="-342900" algn="just">
              <a:lnSpc>
                <a:spcPct val="120000"/>
              </a:lnSpc>
              <a:spcAft>
                <a:spcPts val="800"/>
              </a:spcAft>
              <a:buFont typeface="Lato" panose="020F0502020204030203" pitchFamily="34" charset="0"/>
              <a:buChar char="—"/>
            </a:pPr>
            <a:r>
              <a:rPr lang="en-US" sz="2000" b="1" dirty="0">
                <a:latin typeface="Lato" panose="020F0502020204030203" pitchFamily="34" charset="0"/>
                <a:ea typeface="Lato" panose="020F0502020204030203" pitchFamily="34" charset="0"/>
                <a:cs typeface="Lato" panose="020F0502020204030203" pitchFamily="34" charset="0"/>
              </a:rPr>
              <a:t>Aim: </a:t>
            </a:r>
            <a:r>
              <a:rPr lang="en-US" sz="2000" dirty="0">
                <a:latin typeface="Lato" panose="020F0502020204030203" pitchFamily="34" charset="0"/>
                <a:ea typeface="Lato" panose="020F0502020204030203" pitchFamily="34" charset="0"/>
                <a:cs typeface="Lato" panose="020F0502020204030203" pitchFamily="34" charset="0"/>
              </a:rPr>
              <a:t>to advise the KZNGBB of the current status, and the requirements and implications of regulating the THR sector in KZN.</a:t>
            </a:r>
          </a:p>
          <a:p>
            <a:pPr algn="just">
              <a:lnSpc>
                <a:spcPct val="120000"/>
              </a:lnSpc>
              <a:spcAft>
                <a:spcPts val="800"/>
              </a:spcAft>
            </a:pPr>
            <a:r>
              <a:rPr lang="en-US" sz="2400" b="1" dirty="0">
                <a:cs typeface="Times New Roman" panose="02020603050405020304" pitchFamily="18" charset="0"/>
              </a:rPr>
              <a:t>Phase 2: Economic Impact of Thoroughbred and THR sectors in KZN (2023)</a:t>
            </a:r>
          </a:p>
          <a:p>
            <a:pPr marL="688975" lvl="1" indent="-342900" algn="just">
              <a:lnSpc>
                <a:spcPct val="120000"/>
              </a:lnSpc>
              <a:spcAft>
                <a:spcPts val="800"/>
              </a:spcAft>
              <a:buFont typeface="Lato" panose="020F0502020204030203" pitchFamily="34" charset="0"/>
              <a:buChar char="—"/>
            </a:pPr>
            <a:r>
              <a:rPr lang="en-US" sz="2000" b="1" dirty="0"/>
              <a:t>Purpose: </a:t>
            </a:r>
            <a:r>
              <a:rPr lang="en-US" sz="2000" dirty="0"/>
              <a:t>to provide a comprehensive evaluation of the economic contribution of the horseracing industry to the KZN economy.</a:t>
            </a:r>
          </a:p>
          <a:p>
            <a:pPr marL="285750" marR="0" indent="-285750" algn="just">
              <a:lnSpc>
                <a:spcPct val="120000"/>
              </a:lnSpc>
              <a:spcAft>
                <a:spcPts val="800"/>
              </a:spcAft>
              <a:buFont typeface="Wingdings" panose="05000000000000000000" pitchFamily="2" charset="2"/>
              <a:buChar char="Ø"/>
            </a:pPr>
            <a:endParaRPr lang="en-ZA" sz="1800" dirty="0"/>
          </a:p>
          <a:p>
            <a:pPr algn="just"/>
            <a:endParaRPr lang="en-ZA" sz="1800" dirty="0"/>
          </a:p>
        </p:txBody>
      </p:sp>
    </p:spTree>
    <p:extLst>
      <p:ext uri="{BB962C8B-B14F-4D97-AF65-F5344CB8AC3E}">
        <p14:creationId xmlns:p14="http://schemas.microsoft.com/office/powerpoint/2010/main" val="147249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a:xfrm>
            <a:off x="838200" y="2439146"/>
            <a:ext cx="10515600" cy="1325563"/>
          </a:xfrm>
        </p:spPr>
        <p:txBody>
          <a:bodyPr/>
          <a:lstStyle/>
          <a:p>
            <a:pPr algn="ctr">
              <a:lnSpc>
                <a:spcPct val="120000"/>
              </a:lnSpc>
              <a:spcAft>
                <a:spcPts val="800"/>
              </a:spcAft>
            </a:pPr>
            <a:r>
              <a:rPr lang="en-US" sz="4400" b="1" dirty="0">
                <a:cs typeface="Times New Roman" panose="02020603050405020304" pitchFamily="18" charset="0"/>
              </a:rPr>
              <a:t>Phase 1: THR baseline study</a:t>
            </a:r>
          </a:p>
        </p:txBody>
      </p:sp>
    </p:spTree>
    <p:extLst>
      <p:ext uri="{BB962C8B-B14F-4D97-AF65-F5344CB8AC3E}">
        <p14:creationId xmlns:p14="http://schemas.microsoft.com/office/powerpoint/2010/main" val="377254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p:txBody>
          <a:bodyPr/>
          <a:lstStyle/>
          <a:p>
            <a:r>
              <a:rPr lang="en-ZA" dirty="0"/>
              <a:t>Introduction – THR Baseline Study </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idx="1"/>
          </p:nvPr>
        </p:nvSpPr>
        <p:spPr>
          <a:xfrm>
            <a:off x="838200" y="1361441"/>
            <a:ext cx="10601960" cy="4842156"/>
          </a:xfrm>
        </p:spPr>
        <p:txBody>
          <a:bodyPr>
            <a:normAutofit/>
          </a:bodyPr>
          <a:lstStyle/>
          <a:p>
            <a:pPr algn="just">
              <a:lnSpc>
                <a:spcPct val="120000"/>
              </a:lnSpc>
              <a:spcAft>
                <a:spcPts val="800"/>
              </a:spcAft>
            </a:pPr>
            <a:r>
              <a:rPr lang="en-US" sz="2400" b="1" dirty="0">
                <a:cs typeface="Times New Roman" panose="02020603050405020304" pitchFamily="18" charset="0"/>
              </a:rPr>
              <a:t>Aim: </a:t>
            </a:r>
            <a:r>
              <a:rPr lang="en-US" sz="2400" dirty="0">
                <a:cs typeface="Times New Roman" panose="02020603050405020304" pitchFamily="18" charset="0"/>
              </a:rPr>
              <a:t>to advise the KZN Gaming and Betting Board of the current status, and the requirements and implications of regulating the rural horse-riding sector in KZN</a:t>
            </a:r>
          </a:p>
          <a:p>
            <a:pPr algn="just">
              <a:lnSpc>
                <a:spcPct val="120000"/>
              </a:lnSpc>
              <a:spcAft>
                <a:spcPts val="800"/>
              </a:spcAft>
            </a:pPr>
            <a:r>
              <a:rPr lang="en-US" sz="2400" b="1" dirty="0">
                <a:cs typeface="Times New Roman" panose="02020603050405020304" pitchFamily="18" charset="0"/>
              </a:rPr>
              <a:t>Scope: </a:t>
            </a:r>
            <a:r>
              <a:rPr lang="en-US" sz="2400" dirty="0">
                <a:cs typeface="Times New Roman" panose="02020603050405020304" pitchFamily="18" charset="0"/>
              </a:rPr>
              <a:t>The study was limited to the traditional horseracing sector in the Province.</a:t>
            </a:r>
          </a:p>
          <a:p>
            <a:pPr algn="just">
              <a:lnSpc>
                <a:spcPct val="120000"/>
              </a:lnSpc>
              <a:spcAft>
                <a:spcPts val="800"/>
              </a:spcAft>
            </a:pPr>
            <a:r>
              <a:rPr lang="en-US" sz="2400" b="1" dirty="0">
                <a:cs typeface="Times New Roman" panose="02020603050405020304" pitchFamily="18" charset="0"/>
              </a:rPr>
              <a:t>Methodology: </a:t>
            </a:r>
            <a:r>
              <a:rPr lang="en-US" sz="2400" dirty="0">
                <a:cs typeface="Times New Roman" panose="02020603050405020304" pitchFamily="18" charset="0"/>
              </a:rPr>
              <a:t>combination of desktop research, surveys and face-to-face interviews with key stakeholders and those associated with the sector. </a:t>
            </a:r>
          </a:p>
          <a:p>
            <a:pPr algn="just">
              <a:lnSpc>
                <a:spcPct val="120000"/>
              </a:lnSpc>
              <a:spcAft>
                <a:spcPts val="800"/>
              </a:spcAft>
            </a:pPr>
            <a:r>
              <a:rPr lang="en-US" sz="2400" b="1" dirty="0">
                <a:cs typeface="Times New Roman" panose="02020603050405020304" pitchFamily="18" charset="0"/>
              </a:rPr>
              <a:t>Output: </a:t>
            </a:r>
            <a:r>
              <a:rPr lang="en-US" sz="2400" dirty="0">
                <a:cs typeface="Times New Roman" panose="02020603050405020304" pitchFamily="18" charset="0"/>
              </a:rPr>
              <a:t>Research report on the KZN THR sector, and Database (Horse owners and jockeys). </a:t>
            </a:r>
          </a:p>
          <a:p>
            <a:pPr algn="just"/>
            <a:endParaRPr lang="en-ZA" sz="1800" dirty="0"/>
          </a:p>
          <a:p>
            <a:pPr algn="just"/>
            <a:endParaRPr lang="en-ZA" sz="1800" dirty="0"/>
          </a:p>
        </p:txBody>
      </p:sp>
    </p:spTree>
    <p:extLst>
      <p:ext uri="{BB962C8B-B14F-4D97-AF65-F5344CB8AC3E}">
        <p14:creationId xmlns:p14="http://schemas.microsoft.com/office/powerpoint/2010/main" val="144060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p:txBody>
          <a:bodyPr/>
          <a:lstStyle/>
          <a:p>
            <a:r>
              <a:rPr lang="en-ZA" dirty="0"/>
              <a:t>Survey results – THR Baseline Study (1) </a:t>
            </a:r>
          </a:p>
        </p:txBody>
      </p:sp>
      <p:sp>
        <p:nvSpPr>
          <p:cNvPr id="4" name="Text Placeholder 3">
            <a:extLst>
              <a:ext uri="{FF2B5EF4-FFF2-40B4-BE49-F238E27FC236}">
                <a16:creationId xmlns:a16="http://schemas.microsoft.com/office/drawing/2014/main" id="{96C729C9-8AA4-155D-3119-3284B3AAD3A4}"/>
              </a:ext>
            </a:extLst>
          </p:cNvPr>
          <p:cNvSpPr>
            <a:spLocks noGrp="1"/>
          </p:cNvSpPr>
          <p:nvPr>
            <p:ph type="body" idx="1"/>
          </p:nvPr>
        </p:nvSpPr>
        <p:spPr/>
        <p:txBody>
          <a:bodyPr/>
          <a:lstStyle/>
          <a:p>
            <a:r>
              <a:rPr lang="en-US" dirty="0"/>
              <a:t>Demographic profile – Horse owners</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sz="half" idx="2"/>
          </p:nvPr>
        </p:nvSpPr>
        <p:spPr/>
        <p:txBody>
          <a:bodyPr>
            <a:normAutofit/>
          </a:bodyPr>
          <a:lstStyle/>
          <a:p>
            <a:pPr algn="just"/>
            <a:endParaRPr lang="en-ZA" sz="1800" dirty="0"/>
          </a:p>
          <a:p>
            <a:pPr algn="just"/>
            <a:endParaRPr lang="en-ZA" sz="1800" dirty="0"/>
          </a:p>
        </p:txBody>
      </p:sp>
      <p:sp>
        <p:nvSpPr>
          <p:cNvPr id="5" name="Text Placeholder 4">
            <a:extLst>
              <a:ext uri="{FF2B5EF4-FFF2-40B4-BE49-F238E27FC236}">
                <a16:creationId xmlns:a16="http://schemas.microsoft.com/office/drawing/2014/main" id="{D198E4AC-1064-C01C-86E4-F4B6135FC3E6}"/>
              </a:ext>
            </a:extLst>
          </p:cNvPr>
          <p:cNvSpPr>
            <a:spLocks noGrp="1"/>
          </p:cNvSpPr>
          <p:nvPr>
            <p:ph type="body" sz="quarter" idx="3"/>
          </p:nvPr>
        </p:nvSpPr>
        <p:spPr/>
        <p:txBody>
          <a:bodyPr/>
          <a:lstStyle/>
          <a:p>
            <a:r>
              <a:rPr lang="en-US" dirty="0"/>
              <a:t>Level of education – Horse owners</a:t>
            </a:r>
          </a:p>
        </p:txBody>
      </p:sp>
      <p:graphicFrame>
        <p:nvGraphicFramePr>
          <p:cNvPr id="9" name="Chart 8">
            <a:extLst>
              <a:ext uri="{FF2B5EF4-FFF2-40B4-BE49-F238E27FC236}">
                <a16:creationId xmlns:a16="http://schemas.microsoft.com/office/drawing/2014/main" id="{234F2162-3244-C5C7-6BD7-4D51E797FD69}"/>
              </a:ext>
            </a:extLst>
          </p:cNvPr>
          <p:cNvGraphicFramePr>
            <a:graphicFrameLocks/>
          </p:cNvGraphicFramePr>
          <p:nvPr>
            <p:extLst>
              <p:ext uri="{D42A27DB-BD31-4B8C-83A1-F6EECF244321}">
                <p14:modId xmlns:p14="http://schemas.microsoft.com/office/powerpoint/2010/main" val="2976945005"/>
              </p:ext>
            </p:extLst>
          </p:nvPr>
        </p:nvGraphicFramePr>
        <p:xfrm>
          <a:off x="6194427" y="2621280"/>
          <a:ext cx="5499733" cy="3602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CB22D646-B9CC-0B74-0EE8-68439DF7A321}"/>
              </a:ext>
            </a:extLst>
          </p:cNvPr>
          <p:cNvGraphicFramePr>
            <a:graphicFrameLocks noGrp="1"/>
          </p:cNvGraphicFramePr>
          <p:nvPr>
            <p:ph sz="quarter" idx="4"/>
            <p:extLst>
              <p:ext uri="{D42A27DB-BD31-4B8C-83A1-F6EECF244321}">
                <p14:modId xmlns:p14="http://schemas.microsoft.com/office/powerpoint/2010/main" val="99014230"/>
              </p:ext>
            </p:extLst>
          </p:nvPr>
        </p:nvGraphicFramePr>
        <p:xfrm>
          <a:off x="839788" y="2621280"/>
          <a:ext cx="4595813" cy="3602516"/>
        </p:xfrm>
        <a:graphic>
          <a:graphicData uri="http://schemas.openxmlformats.org/drawingml/2006/table">
            <a:tbl>
              <a:tblPr/>
              <a:tblGrid>
                <a:gridCol w="2010668">
                  <a:extLst>
                    <a:ext uri="{9D8B030D-6E8A-4147-A177-3AD203B41FA5}">
                      <a16:colId xmlns:a16="http://schemas.microsoft.com/office/drawing/2014/main" val="3685642915"/>
                    </a:ext>
                  </a:extLst>
                </a:gridCol>
                <a:gridCol w="574477">
                  <a:extLst>
                    <a:ext uri="{9D8B030D-6E8A-4147-A177-3AD203B41FA5}">
                      <a16:colId xmlns:a16="http://schemas.microsoft.com/office/drawing/2014/main" val="2580012623"/>
                    </a:ext>
                  </a:extLst>
                </a:gridCol>
                <a:gridCol w="574477">
                  <a:extLst>
                    <a:ext uri="{9D8B030D-6E8A-4147-A177-3AD203B41FA5}">
                      <a16:colId xmlns:a16="http://schemas.microsoft.com/office/drawing/2014/main" val="94523048"/>
                    </a:ext>
                  </a:extLst>
                </a:gridCol>
                <a:gridCol w="861714">
                  <a:extLst>
                    <a:ext uri="{9D8B030D-6E8A-4147-A177-3AD203B41FA5}">
                      <a16:colId xmlns:a16="http://schemas.microsoft.com/office/drawing/2014/main" val="3279733343"/>
                    </a:ext>
                  </a:extLst>
                </a:gridCol>
                <a:gridCol w="574477">
                  <a:extLst>
                    <a:ext uri="{9D8B030D-6E8A-4147-A177-3AD203B41FA5}">
                      <a16:colId xmlns:a16="http://schemas.microsoft.com/office/drawing/2014/main" val="3326340775"/>
                    </a:ext>
                  </a:extLst>
                </a:gridCol>
              </a:tblGrid>
              <a:tr h="239529">
                <a:tc>
                  <a:txBody>
                    <a:bodyPr/>
                    <a:lstStyle/>
                    <a:p>
                      <a:pPr algn="l" fontAlgn="t"/>
                      <a:r>
                        <a:rPr lang="en-US" sz="1400" b="1" i="0" u="none" strike="noStrike">
                          <a:solidFill>
                            <a:srgbClr val="000000"/>
                          </a:solidFill>
                          <a:effectLst/>
                          <a:latin typeface="Lato" panose="020F0502020204030203" pitchFamily="34" charset="0"/>
                        </a:rPr>
                        <a:t> </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r>
                        <a:rPr lang="en-US" sz="1400" b="1" i="0" u="none" strike="noStrike">
                          <a:solidFill>
                            <a:srgbClr val="000000"/>
                          </a:solidFill>
                          <a:effectLst/>
                          <a:latin typeface="Lato" panose="020F0502020204030203" pitchFamily="34" charset="0"/>
                        </a:rPr>
                        <a:t>Gender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t"/>
                      <a:r>
                        <a:rPr lang="en-US" sz="1400" b="1" i="0" u="none" strike="noStrike">
                          <a:solidFill>
                            <a:srgbClr val="000000"/>
                          </a:solidFill>
                          <a:effectLst/>
                          <a:latin typeface="Lato" panose="020F0502020204030203" pitchFamily="34" charset="0"/>
                        </a:rPr>
                        <a:t>Race</a:t>
                      </a:r>
                    </a:p>
                  </a:txBody>
                  <a:tcPr marL="6350" marR="6350" marT="635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89283910"/>
                  </a:ext>
                </a:extLst>
              </a:tr>
              <a:tr h="488639">
                <a:tc>
                  <a:txBody>
                    <a:bodyPr/>
                    <a:lstStyle/>
                    <a:p>
                      <a:pPr algn="l" fontAlgn="t"/>
                      <a:r>
                        <a:rPr lang="en-US" sz="1400" b="1" i="0" u="none" strike="noStrike">
                          <a:solidFill>
                            <a:srgbClr val="000000"/>
                          </a:solidFill>
                          <a:effectLst/>
                          <a:latin typeface="Lato" panose="020F0502020204030203" pitchFamily="34" charset="0"/>
                        </a:rPr>
                        <a:t>District Municipality</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Female</a:t>
                      </a:r>
                    </a:p>
                  </a:txBody>
                  <a:tcPr marL="6350" marR="6350" marT="635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Male</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Black/ African</a:t>
                      </a:r>
                    </a:p>
                  </a:txBody>
                  <a:tcPr marL="6350" marR="6350" marT="635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White</a:t>
                      </a:r>
                    </a:p>
                  </a:txBody>
                  <a:tcPr marL="6350" marR="6350" marT="635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847191"/>
                  </a:ext>
                </a:extLst>
              </a:tr>
              <a:tr h="239529">
                <a:tc>
                  <a:txBody>
                    <a:bodyPr/>
                    <a:lstStyle/>
                    <a:p>
                      <a:pPr algn="l" fontAlgn="t"/>
                      <a:r>
                        <a:rPr lang="en-US" sz="1400" b="0" i="0" u="none" strike="noStrike">
                          <a:solidFill>
                            <a:srgbClr val="C00000"/>
                          </a:solidFill>
                          <a:effectLst/>
                          <a:latin typeface="Lato" panose="020F0502020204030203" pitchFamily="34" charset="0"/>
                        </a:rPr>
                        <a:t>Amajuba</a:t>
                      </a:r>
                    </a:p>
                  </a:txBody>
                  <a:tcPr marL="6350" marR="6350" marT="635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t"/>
                      <a:r>
                        <a:rPr lang="en-US" sz="1400" b="0" i="0" u="none" strike="noStrike">
                          <a:solidFill>
                            <a:srgbClr val="C00000"/>
                          </a:solidFill>
                          <a:effectLst/>
                          <a:latin typeface="Lato" panose="020F0502020204030203" pitchFamily="34" charset="0"/>
                        </a:rPr>
                        <a:t>2</a:t>
                      </a:r>
                    </a:p>
                  </a:txBody>
                  <a:tcPr marL="6350" marR="6350" marT="635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t"/>
                      <a:r>
                        <a:rPr lang="en-US" sz="1400" b="0" i="0" u="none" strike="noStrike">
                          <a:solidFill>
                            <a:srgbClr val="C00000"/>
                          </a:solidFill>
                          <a:effectLst/>
                          <a:latin typeface="Lato" panose="020F0502020204030203" pitchFamily="34" charset="0"/>
                        </a:rPr>
                        <a:t>34</a:t>
                      </a:r>
                    </a:p>
                  </a:txBody>
                  <a:tcPr marL="6350" marR="6350" marT="635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t"/>
                      <a:r>
                        <a:rPr lang="en-US" sz="1400" b="0" i="0" u="none" strike="noStrike">
                          <a:solidFill>
                            <a:srgbClr val="C00000"/>
                          </a:solidFill>
                          <a:effectLst/>
                          <a:latin typeface="Lato" panose="020F0502020204030203" pitchFamily="34" charset="0"/>
                        </a:rPr>
                        <a:t>36</a:t>
                      </a:r>
                    </a:p>
                  </a:txBody>
                  <a:tcPr marL="6350" marR="6350" marT="635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t"/>
                      <a:r>
                        <a:rPr lang="en-US" sz="1400" b="0" i="0" u="none" strike="noStrike">
                          <a:solidFill>
                            <a:srgbClr val="C00000"/>
                          </a:solidFill>
                          <a:effectLst/>
                          <a:latin typeface="Lato" panose="020F0502020204030203" pitchFamily="34" charset="0"/>
                        </a:rPr>
                        <a:t>-</a:t>
                      </a:r>
                    </a:p>
                  </a:txBody>
                  <a:tcPr marL="6350" marR="6350" marT="6350" marB="0">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90754754"/>
                  </a:ext>
                </a:extLst>
              </a:tr>
              <a:tr h="239529">
                <a:tc>
                  <a:txBody>
                    <a:bodyPr/>
                    <a:lstStyle/>
                    <a:p>
                      <a:pPr algn="l" fontAlgn="t"/>
                      <a:r>
                        <a:rPr lang="en-US" sz="1400" b="0" i="0" u="none" strike="noStrike">
                          <a:solidFill>
                            <a:srgbClr val="000000"/>
                          </a:solidFill>
                          <a:effectLst/>
                          <a:latin typeface="Lato" panose="020F0502020204030203" pitchFamily="34" charset="0"/>
                        </a:rPr>
                        <a:t>eThekwini Metropolitan</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16</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17</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456460500"/>
                  </a:ext>
                </a:extLst>
              </a:tr>
              <a:tr h="239529">
                <a:tc>
                  <a:txBody>
                    <a:bodyPr/>
                    <a:lstStyle/>
                    <a:p>
                      <a:pPr algn="l" fontAlgn="t"/>
                      <a:r>
                        <a:rPr lang="en-US" sz="1400" b="0" i="0" u="none" strike="noStrike">
                          <a:solidFill>
                            <a:srgbClr val="C00000"/>
                          </a:solidFill>
                          <a:effectLst/>
                          <a:latin typeface="Lato" panose="020F0502020204030203" pitchFamily="34" charset="0"/>
                        </a:rPr>
                        <a:t>Harry Gwala</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36</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36</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1030442104"/>
                  </a:ext>
                </a:extLst>
              </a:tr>
              <a:tr h="239529">
                <a:tc>
                  <a:txBody>
                    <a:bodyPr/>
                    <a:lstStyle/>
                    <a:p>
                      <a:pPr algn="l" fontAlgn="t"/>
                      <a:r>
                        <a:rPr lang="en-US" sz="1400" b="0" i="0" u="none" strike="noStrike">
                          <a:solidFill>
                            <a:srgbClr val="000000"/>
                          </a:solidFill>
                          <a:effectLst/>
                          <a:latin typeface="Lato" panose="020F0502020204030203" pitchFamily="34" charset="0"/>
                        </a:rPr>
                        <a:t>iLembe</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3</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3</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3038151046"/>
                  </a:ext>
                </a:extLst>
              </a:tr>
              <a:tr h="239529">
                <a:tc>
                  <a:txBody>
                    <a:bodyPr/>
                    <a:lstStyle/>
                    <a:p>
                      <a:pPr algn="l" fontAlgn="t"/>
                      <a:r>
                        <a:rPr lang="en-US" sz="1400" b="0" i="0" u="none" strike="noStrike">
                          <a:solidFill>
                            <a:srgbClr val="000000"/>
                          </a:solidFill>
                          <a:effectLst/>
                          <a:latin typeface="Lato" panose="020F0502020204030203" pitchFamily="34" charset="0"/>
                        </a:rPr>
                        <a:t>King Cetshwayo</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15</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15</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3709408081"/>
                  </a:ext>
                </a:extLst>
              </a:tr>
              <a:tr h="239529">
                <a:tc>
                  <a:txBody>
                    <a:bodyPr/>
                    <a:lstStyle/>
                    <a:p>
                      <a:pPr algn="l" fontAlgn="t"/>
                      <a:r>
                        <a:rPr lang="en-US" sz="1400" b="0" i="0" u="none" strike="noStrike">
                          <a:solidFill>
                            <a:srgbClr val="000000"/>
                          </a:solidFill>
                          <a:effectLst/>
                          <a:latin typeface="Lato" panose="020F0502020204030203" pitchFamily="34" charset="0"/>
                        </a:rPr>
                        <a:t>Ugu</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19</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19</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2933592777"/>
                  </a:ext>
                </a:extLst>
              </a:tr>
              <a:tr h="239529">
                <a:tc>
                  <a:txBody>
                    <a:bodyPr/>
                    <a:lstStyle/>
                    <a:p>
                      <a:pPr algn="l" fontAlgn="t"/>
                      <a:r>
                        <a:rPr lang="en-US" sz="1400" b="0" i="0" u="none" strike="noStrike">
                          <a:solidFill>
                            <a:srgbClr val="C00000"/>
                          </a:solidFill>
                          <a:effectLst/>
                          <a:latin typeface="Lato" panose="020F0502020204030203" pitchFamily="34" charset="0"/>
                        </a:rPr>
                        <a:t>Umgungundlovu</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1</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31</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31</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1</a:t>
                      </a:r>
                    </a:p>
                  </a:txBody>
                  <a:tcPr marL="6350" marR="6350" marT="6350" marB="0">
                    <a:lnL>
                      <a:noFill/>
                    </a:lnL>
                    <a:lnR>
                      <a:noFill/>
                    </a:lnR>
                    <a:lnT>
                      <a:noFill/>
                    </a:lnT>
                    <a:lnB>
                      <a:noFill/>
                    </a:lnB>
                    <a:noFill/>
                  </a:tcPr>
                </a:tc>
                <a:extLst>
                  <a:ext uri="{0D108BD9-81ED-4DB2-BD59-A6C34878D82A}">
                    <a16:rowId xmlns:a16="http://schemas.microsoft.com/office/drawing/2014/main" val="1762400672"/>
                  </a:ext>
                </a:extLst>
              </a:tr>
              <a:tr h="239529">
                <a:tc>
                  <a:txBody>
                    <a:bodyPr/>
                    <a:lstStyle/>
                    <a:p>
                      <a:pPr algn="l" fontAlgn="t"/>
                      <a:r>
                        <a:rPr lang="en-US" sz="1400" b="0" i="0" u="none" strike="noStrike">
                          <a:solidFill>
                            <a:srgbClr val="000000"/>
                          </a:solidFill>
                          <a:effectLst/>
                          <a:latin typeface="Lato" panose="020F0502020204030203" pitchFamily="34" charset="0"/>
                        </a:rPr>
                        <a:t>Umkhanyakude</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3</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11</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14</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4006477962"/>
                  </a:ext>
                </a:extLst>
              </a:tr>
              <a:tr h="239529">
                <a:tc>
                  <a:txBody>
                    <a:bodyPr/>
                    <a:lstStyle/>
                    <a:p>
                      <a:pPr algn="l" fontAlgn="t"/>
                      <a:r>
                        <a:rPr lang="en-US" sz="1400" b="0" i="0" u="none" strike="noStrike">
                          <a:solidFill>
                            <a:srgbClr val="C00000"/>
                          </a:solidFill>
                          <a:effectLst/>
                          <a:latin typeface="Lato" panose="020F0502020204030203" pitchFamily="34" charset="0"/>
                        </a:rPr>
                        <a:t>uMzinyathi</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2</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30</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31</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C00000"/>
                          </a:solidFill>
                          <a:effectLst/>
                          <a:latin typeface="Lato" panose="020F0502020204030203" pitchFamily="34" charset="0"/>
                        </a:rPr>
                        <a:t>1</a:t>
                      </a:r>
                    </a:p>
                  </a:txBody>
                  <a:tcPr marL="6350" marR="6350" marT="6350" marB="0">
                    <a:lnL>
                      <a:noFill/>
                    </a:lnL>
                    <a:lnR>
                      <a:noFill/>
                    </a:lnR>
                    <a:lnT>
                      <a:noFill/>
                    </a:lnT>
                    <a:lnB>
                      <a:noFill/>
                    </a:lnB>
                    <a:noFill/>
                  </a:tcPr>
                </a:tc>
                <a:extLst>
                  <a:ext uri="{0D108BD9-81ED-4DB2-BD59-A6C34878D82A}">
                    <a16:rowId xmlns:a16="http://schemas.microsoft.com/office/drawing/2014/main" val="1702008165"/>
                  </a:ext>
                </a:extLst>
              </a:tr>
              <a:tr h="239529">
                <a:tc>
                  <a:txBody>
                    <a:bodyPr/>
                    <a:lstStyle/>
                    <a:p>
                      <a:pPr algn="l" fontAlgn="t"/>
                      <a:r>
                        <a:rPr lang="en-US" sz="1400" b="0" i="0" u="none" strike="noStrike">
                          <a:solidFill>
                            <a:srgbClr val="000000"/>
                          </a:solidFill>
                          <a:effectLst/>
                          <a:latin typeface="Lato" panose="020F0502020204030203" pitchFamily="34" charset="0"/>
                        </a:rPr>
                        <a:t>uThukela</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10</a:t>
                      </a:r>
                    </a:p>
                  </a:txBody>
                  <a:tcPr marL="6350" marR="6350" marT="6350" marB="0">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10</a:t>
                      </a:r>
                    </a:p>
                  </a:txBody>
                  <a:tcPr marL="6350" marR="6350" marT="6350" marB="0">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a:noFill/>
                    </a:lnB>
                    <a:noFill/>
                  </a:tcPr>
                </a:tc>
                <a:extLst>
                  <a:ext uri="{0D108BD9-81ED-4DB2-BD59-A6C34878D82A}">
                    <a16:rowId xmlns:a16="http://schemas.microsoft.com/office/drawing/2014/main" val="2964279484"/>
                  </a:ext>
                </a:extLst>
              </a:tr>
              <a:tr h="239529">
                <a:tc>
                  <a:txBody>
                    <a:bodyPr/>
                    <a:lstStyle/>
                    <a:p>
                      <a:pPr algn="l" fontAlgn="t"/>
                      <a:r>
                        <a:rPr lang="en-US" sz="1400" b="0" i="0" u="none" strike="noStrike">
                          <a:solidFill>
                            <a:srgbClr val="000000"/>
                          </a:solidFill>
                          <a:effectLst/>
                          <a:latin typeface="Lato" panose="020F0502020204030203" pitchFamily="34" charset="0"/>
                        </a:rPr>
                        <a:t>Zululand</a:t>
                      </a:r>
                    </a:p>
                  </a:txBody>
                  <a:tcPr marL="6350" marR="6350" marT="6350" marB="0">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Lato" panose="020F0502020204030203" pitchFamily="34" charset="0"/>
                        </a:rPr>
                        <a:t>1</a:t>
                      </a:r>
                    </a:p>
                  </a:txBody>
                  <a:tcPr marL="6350" marR="6350" marT="6350" marB="0">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Lato" panose="020F0502020204030203" pitchFamily="34" charset="0"/>
                        </a:rPr>
                        <a:t>8</a:t>
                      </a:r>
                    </a:p>
                  </a:txBody>
                  <a:tcPr marL="6350" marR="6350" marT="6350" marB="0">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Lato" panose="020F0502020204030203" pitchFamily="34" charset="0"/>
                        </a:rPr>
                        <a:t>9</a:t>
                      </a:r>
                    </a:p>
                  </a:txBody>
                  <a:tcPr marL="6350" marR="6350" marT="6350" marB="0">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Lato" panose="020F0502020204030203" pitchFamily="34" charset="0"/>
                        </a:rPr>
                        <a:t>-</a:t>
                      </a:r>
                    </a:p>
                  </a:txBody>
                  <a:tcPr marL="6350" marR="6350" marT="635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626475"/>
                  </a:ext>
                </a:extLst>
              </a:tr>
              <a:tr h="239529">
                <a:tc>
                  <a:txBody>
                    <a:bodyPr/>
                    <a:lstStyle/>
                    <a:p>
                      <a:pPr algn="l" fontAlgn="t"/>
                      <a:r>
                        <a:rPr lang="en-US" sz="1400" b="1" i="0" u="none" strike="noStrike">
                          <a:solidFill>
                            <a:srgbClr val="000000"/>
                          </a:solidFill>
                          <a:effectLst/>
                          <a:latin typeface="Lato" panose="020F0502020204030203" pitchFamily="34" charset="0"/>
                        </a:rPr>
                        <a:t>Total</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10</a:t>
                      </a:r>
                    </a:p>
                  </a:txBody>
                  <a:tcPr marL="6350" marR="6350" marT="635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213</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a:solidFill>
                            <a:srgbClr val="000000"/>
                          </a:solidFill>
                          <a:effectLst/>
                          <a:latin typeface="Lato" panose="020F0502020204030203" pitchFamily="34" charset="0"/>
                        </a:rPr>
                        <a:t>221</a:t>
                      </a:r>
                    </a:p>
                  </a:txBody>
                  <a:tcPr marL="6350" marR="6350" marT="635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1400" b="1" i="0" u="none" strike="noStrike" dirty="0">
                          <a:solidFill>
                            <a:srgbClr val="000000"/>
                          </a:solidFill>
                          <a:effectLst/>
                          <a:latin typeface="Lato" panose="020F0502020204030203" pitchFamily="34" charset="0"/>
                        </a:rPr>
                        <a:t>2</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501178"/>
                  </a:ext>
                </a:extLst>
              </a:tr>
            </a:tbl>
          </a:graphicData>
        </a:graphic>
      </p:graphicFrame>
    </p:spTree>
    <p:extLst>
      <p:ext uri="{BB962C8B-B14F-4D97-AF65-F5344CB8AC3E}">
        <p14:creationId xmlns:p14="http://schemas.microsoft.com/office/powerpoint/2010/main" val="58118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F5A-F27A-A401-9080-51218C3BDB97}"/>
              </a:ext>
            </a:extLst>
          </p:cNvPr>
          <p:cNvSpPr>
            <a:spLocks noGrp="1"/>
          </p:cNvSpPr>
          <p:nvPr>
            <p:ph type="title"/>
          </p:nvPr>
        </p:nvSpPr>
        <p:spPr>
          <a:xfrm>
            <a:off x="838200" y="258594"/>
            <a:ext cx="10515600" cy="849946"/>
          </a:xfrm>
        </p:spPr>
        <p:txBody>
          <a:bodyPr/>
          <a:lstStyle/>
          <a:p>
            <a:r>
              <a:rPr lang="en-ZA" dirty="0"/>
              <a:t>Survey results – THR Baseline Study (2) </a:t>
            </a:r>
          </a:p>
        </p:txBody>
      </p:sp>
      <p:sp>
        <p:nvSpPr>
          <p:cNvPr id="3" name="Content Placeholder 2">
            <a:extLst>
              <a:ext uri="{FF2B5EF4-FFF2-40B4-BE49-F238E27FC236}">
                <a16:creationId xmlns:a16="http://schemas.microsoft.com/office/drawing/2014/main" id="{B53D6035-6715-EEA2-E488-CC64EFB92B5B}"/>
              </a:ext>
            </a:extLst>
          </p:cNvPr>
          <p:cNvSpPr>
            <a:spLocks noGrp="1"/>
          </p:cNvSpPr>
          <p:nvPr>
            <p:ph sz="half" idx="1"/>
          </p:nvPr>
        </p:nvSpPr>
        <p:spPr/>
        <p:txBody>
          <a:bodyPr>
            <a:normAutofit/>
          </a:bodyPr>
          <a:lstStyle/>
          <a:p>
            <a:pPr algn="just"/>
            <a:endParaRPr lang="en-ZA" sz="1800" dirty="0"/>
          </a:p>
          <a:p>
            <a:pPr algn="just"/>
            <a:endParaRPr lang="en-ZA" sz="1800" dirty="0"/>
          </a:p>
        </p:txBody>
      </p:sp>
      <p:graphicFrame>
        <p:nvGraphicFramePr>
          <p:cNvPr id="10" name="Content Placeholder 9">
            <a:extLst>
              <a:ext uri="{FF2B5EF4-FFF2-40B4-BE49-F238E27FC236}">
                <a16:creationId xmlns:a16="http://schemas.microsoft.com/office/drawing/2014/main" id="{CC8AE994-C066-46D1-B4D2-5CBDD89C4D27}"/>
              </a:ext>
            </a:extLst>
          </p:cNvPr>
          <p:cNvGraphicFramePr>
            <a:graphicFrameLocks noGrp="1"/>
          </p:cNvGraphicFramePr>
          <p:nvPr>
            <p:ph sz="half" idx="2"/>
            <p:extLst>
              <p:ext uri="{D42A27DB-BD31-4B8C-83A1-F6EECF244321}">
                <p14:modId xmlns:p14="http://schemas.microsoft.com/office/powerpoint/2010/main" val="2873038483"/>
              </p:ext>
            </p:extLst>
          </p:nvPr>
        </p:nvGraphicFramePr>
        <p:xfrm>
          <a:off x="751840" y="1286828"/>
          <a:ext cx="4795520" cy="23910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307C23FE-2A96-481B-AA72-2DA8C22769DE}"/>
              </a:ext>
            </a:extLst>
          </p:cNvPr>
          <p:cNvGraphicFramePr/>
          <p:nvPr>
            <p:extLst>
              <p:ext uri="{D42A27DB-BD31-4B8C-83A1-F6EECF244321}">
                <p14:modId xmlns:p14="http://schemas.microsoft.com/office/powerpoint/2010/main" val="2721481811"/>
              </p:ext>
            </p:extLst>
          </p:nvPr>
        </p:nvGraphicFramePr>
        <p:xfrm>
          <a:off x="5842000" y="1286827"/>
          <a:ext cx="4917439" cy="2391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6EB421D-8450-4206-916C-245710198F03}"/>
              </a:ext>
            </a:extLst>
          </p:cNvPr>
          <p:cNvGraphicFramePr/>
          <p:nvPr>
            <p:extLst>
              <p:ext uri="{D42A27DB-BD31-4B8C-83A1-F6EECF244321}">
                <p14:modId xmlns:p14="http://schemas.microsoft.com/office/powerpoint/2010/main" val="774165627"/>
              </p:ext>
            </p:extLst>
          </p:nvPr>
        </p:nvGraphicFramePr>
        <p:xfrm>
          <a:off x="751840" y="3856208"/>
          <a:ext cx="479552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D28EC23-1400-4835-9B65-73437014CFD5}"/>
              </a:ext>
            </a:extLst>
          </p:cNvPr>
          <p:cNvGraphicFramePr/>
          <p:nvPr>
            <p:extLst>
              <p:ext uri="{D42A27DB-BD31-4B8C-83A1-F6EECF244321}">
                <p14:modId xmlns:p14="http://schemas.microsoft.com/office/powerpoint/2010/main" val="2838202099"/>
              </p:ext>
            </p:extLst>
          </p:nvPr>
        </p:nvGraphicFramePr>
        <p:xfrm>
          <a:off x="5842000" y="3856207"/>
          <a:ext cx="491743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80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38D7C9C-A2E5-E95A-F012-DBA4089756D3}"/>
              </a:ext>
            </a:extLst>
          </p:cNvPr>
          <p:cNvGraphicFramePr/>
          <p:nvPr>
            <p:extLst>
              <p:ext uri="{D42A27DB-BD31-4B8C-83A1-F6EECF244321}">
                <p14:modId xmlns:p14="http://schemas.microsoft.com/office/powerpoint/2010/main" val="358719727"/>
              </p:ext>
            </p:extLst>
          </p:nvPr>
        </p:nvGraphicFramePr>
        <p:xfrm>
          <a:off x="985520" y="782320"/>
          <a:ext cx="11064240" cy="591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8D987DD-6E98-0310-0420-92BB4382C641}"/>
              </a:ext>
            </a:extLst>
          </p:cNvPr>
          <p:cNvSpPr>
            <a:spLocks noGrp="1"/>
          </p:cNvSpPr>
          <p:nvPr>
            <p:ph type="title"/>
          </p:nvPr>
        </p:nvSpPr>
        <p:spPr>
          <a:xfrm>
            <a:off x="838200" y="162560"/>
            <a:ext cx="10515600" cy="690134"/>
          </a:xfrm>
        </p:spPr>
        <p:txBody>
          <a:bodyPr>
            <a:normAutofit fontScale="90000"/>
          </a:bodyPr>
          <a:lstStyle/>
          <a:p>
            <a:r>
              <a:rPr lang="en-US" dirty="0"/>
              <a:t>THR Industry value chain stages – high level</a:t>
            </a:r>
          </a:p>
        </p:txBody>
      </p:sp>
    </p:spTree>
    <p:extLst>
      <p:ext uri="{BB962C8B-B14F-4D97-AF65-F5344CB8AC3E}">
        <p14:creationId xmlns:p14="http://schemas.microsoft.com/office/powerpoint/2010/main" val="37306665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1324</TotalTime>
  <Words>2642</Words>
  <Application>Microsoft Office PowerPoint</Application>
  <PresentationFormat>Widescreen</PresentationFormat>
  <Paragraphs>221</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Lato</vt:lpstr>
      <vt:lpstr>Times New Roman</vt:lpstr>
      <vt:lpstr>Wingdings</vt:lpstr>
      <vt:lpstr>1_Office Theme</vt:lpstr>
      <vt:lpstr>  Horseracing Sector Research –   Traditional Horseracing Baseline Study &amp; Economic Impact of  Traditional Horseracing and Thoroughbred Horseracing Sectors on the  KwaZulu-Natal Economy</vt:lpstr>
      <vt:lpstr>Outline</vt:lpstr>
      <vt:lpstr>MKI overview</vt:lpstr>
      <vt:lpstr>MKI research – Horseracing sector</vt:lpstr>
      <vt:lpstr>Phase 1: THR baseline study</vt:lpstr>
      <vt:lpstr>Introduction – THR Baseline Study </vt:lpstr>
      <vt:lpstr>Survey results – THR Baseline Study (1) </vt:lpstr>
      <vt:lpstr>Survey results – THR Baseline Study (2) </vt:lpstr>
      <vt:lpstr>THR Industry value chain stages – high level</vt:lpstr>
      <vt:lpstr>Key Findings (2) – THR Value Chain Analysis</vt:lpstr>
      <vt:lpstr>Key Findings (2) – THR Value Chain Analysis…contd.</vt:lpstr>
      <vt:lpstr>Recommendations – THR baseline study (1)</vt:lpstr>
      <vt:lpstr>Recommendations – THR baseline study (2)</vt:lpstr>
      <vt:lpstr>Phase 2: Economic Impact of Thoroughbred and THR sectors in KZN</vt:lpstr>
      <vt:lpstr>Introduction – Economic Impact Study </vt:lpstr>
      <vt:lpstr>Methodology  (continued…)</vt:lpstr>
      <vt:lpstr>Percentage Share of the Value Chain Components of the KZN Thoroughbred Horse Racing Industry in terms of  Gross Domestic Product (GDP). </vt:lpstr>
      <vt:lpstr>Percentage Share of the Value Chain Components of the KZN Thoroughbred Horse Racing Industry in terms of Employment </vt:lpstr>
      <vt:lpstr>Economic Impact Results – THR (1)</vt:lpstr>
      <vt:lpstr>Economic Impact Results – THR (2)</vt:lpstr>
      <vt:lpstr>Key Findings – Economic Impact Study</vt:lpstr>
      <vt:lpstr>Recommendations – Economic Impact Study (1)</vt:lpstr>
      <vt:lpstr>Recommendations – Economic Impact Study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REPORT   Economic Impact of  Traditional Horseracing And Thoroughbred Horseracing Sectors On the  Kwazulu-Natal Economy</dc:title>
  <dc:creator>Dr. Elton Chinyanga</dc:creator>
  <cp:lastModifiedBy>Lunghile Mhlaba</cp:lastModifiedBy>
  <cp:revision>32</cp:revision>
  <dcterms:created xsi:type="dcterms:W3CDTF">2024-03-07T09:37:07Z</dcterms:created>
  <dcterms:modified xsi:type="dcterms:W3CDTF">2024-04-04T10:13:37Z</dcterms:modified>
</cp:coreProperties>
</file>